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1.png" ContentType="image/png"/>
  <Override PartName="/ppt/media/image182.jpeg" ContentType="image/jpeg"/>
  <Override PartName="/ppt/media/image170.png" ContentType="image/png"/>
  <Override PartName="/ppt/media/image169.png" ContentType="image/png"/>
  <Override PartName="/ppt/media/image168.png" ContentType="image/pn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6.jpeg" ContentType="image/jpeg"/>
  <Override PartName="/ppt/media/image63.gif" ContentType="image/gif"/>
  <Override PartName="/ppt/media/image62.gif" ContentType="image/gif"/>
  <Override PartName="/ppt/media/image52.gif" ContentType="image/gif"/>
  <Override PartName="/ppt/media/image46.png" ContentType="image/png"/>
  <Override PartName="/ppt/media/image21.wmf" ContentType="image/x-wmf"/>
  <Override PartName="/ppt/media/image155.png" ContentType="image/png"/>
  <Override PartName="/ppt/media/image69.gif" ContentType="image/gif"/>
  <Override PartName="/ppt/media/image44.gif" ContentType="image/gif"/>
  <Override PartName="/ppt/media/image68.gif" ContentType="image/gif"/>
  <Override PartName="/ppt/media/image43.gif" ContentType="image/gif"/>
  <Override PartName="/ppt/media/image42.gif" ContentType="image/gif"/>
  <Override PartName="/ppt/media/image39.gif" ContentType="image/gif"/>
  <Override PartName="/ppt/media/image180.jpeg" ContentType="image/jpeg"/>
  <Override PartName="/ppt/media/image150.png" ContentType="image/png"/>
  <Override PartName="/ppt/media/image38.gif" ContentType="image/gif"/>
  <Override PartName="/ppt/media/image37.gif" ContentType="image/gif"/>
  <Override PartName="/ppt/media/image36.gif" ContentType="image/gif"/>
  <Override PartName="/ppt/media/image66.wmf" ContentType="image/x-wmf"/>
  <Override PartName="/ppt/media/image35.gif" ContentType="image/gif"/>
  <Override PartName="/ppt/media/image34.gif" ContentType="image/gif"/>
  <Override PartName="/ppt/media/image178.jpeg" ContentType="image/jpeg"/>
  <Override PartName="/ppt/media/image50.gif" ContentType="image/gif"/>
  <Override PartName="/ppt/media/image12.png" ContentType="image/png"/>
  <Override PartName="/ppt/media/image119.gif" ContentType="image/gif"/>
  <Override PartName="/ppt/media/image11.png" ContentType="image/png"/>
  <Override PartName="/ppt/media/image120.png" ContentType="image/png"/>
  <Override PartName="/ppt/media/image8.jpeg" ContentType="image/jpeg"/>
  <Override PartName="/ppt/media/image105.png" ContentType="image/png"/>
  <Override PartName="/ppt/media/image54.gif" ContentType="image/gif"/>
  <Override PartName="/ppt/media/image18.png" ContentType="image/png"/>
  <Override PartName="/ppt/media/image127.png" ContentType="image/png"/>
  <Override PartName="/ppt/media/image47.png" ContentType="image/png"/>
  <Override PartName="/ppt/media/image156.png" ContentType="image/png"/>
  <Override PartName="/ppt/media/image22.png" ContentType="image/png"/>
  <Override PartName="/ppt/media/image131.png" ContentType="image/png"/>
  <Override PartName="/ppt/media/image56.png" ContentType="image/png"/>
  <Override PartName="/ppt/media/image29.gif" ContentType="image/gif"/>
  <Override PartName="/ppt/media/image13.wmf" ContentType="image/x-wmf"/>
  <Override PartName="/ppt/media/image147.png" ContentType="image/png"/>
  <Override PartName="/ppt/media/image14.wmf" ContentType="image/x-wmf"/>
  <Override PartName="/ppt/media/image148.png" ContentType="image/png"/>
  <Override PartName="/ppt/media/image15.wmf" ContentType="image/x-wmf"/>
  <Override PartName="/ppt/media/image149.png" ContentType="image/png"/>
  <Override PartName="/ppt/media/image48.gif" ContentType="image/gif"/>
  <Override PartName="/ppt/media/image23.gif" ContentType="image/gif"/>
  <Override PartName="/ppt/media/image49.gif" ContentType="image/gif"/>
  <Override PartName="/ppt/media/image181.jpeg" ContentType="image/jpeg"/>
  <Override PartName="/ppt/media/image160.png" ContentType="image/png"/>
  <Override PartName="/ppt/media/image24.gif" ContentType="image/gif"/>
  <Override PartName="/ppt/media/image25.gif" ContentType="image/gif"/>
  <Override PartName="/ppt/media/image26.gif" ContentType="image/gif"/>
  <Override PartName="/ppt/media/image27.gif" ContentType="image/gif"/>
  <Override PartName="/ppt/media/image55.gif" ContentType="image/gif"/>
  <Override PartName="/ppt/media/image126.png" ContentType="image/png"/>
  <Override PartName="/ppt/media/image33.gif" ContentType="image/gif"/>
  <Override PartName="/ppt/media/image40.gif" ContentType="image/gif"/>
  <Override PartName="/ppt/media/image58.png" ContentType="image/png"/>
  <Override PartName="/ppt/media/image28.gif" ContentType="image/gif"/>
  <Override PartName="/ppt/media/image16.jpeg" ContentType="image/jpeg"/>
  <Override PartName="/ppt/media/image57.png" ContentType="image/png"/>
  <Override PartName="/ppt/media/image32.png" ContentType="image/png"/>
  <Override PartName="/ppt/media/image59.png" ContentType="image/png"/>
  <Override PartName="/ppt/media/image139.gif" ContentType="image/gif"/>
  <Override PartName="/ppt/media/image141.png" ContentType="image/png"/>
  <Override PartName="/ppt/media/image79.png" ContentType="image/png"/>
  <Override PartName="/ppt/media/image10.jpeg" ContentType="image/jpeg"/>
  <Override PartName="/ppt/media/image71.gif" ContentType="image/gif"/>
  <Override PartName="/ppt/media/image89.png" ContentType="image/png"/>
  <Override PartName="/ppt/media/image107.png" ContentType="image/png"/>
  <Override PartName="/ppt/media/image76.wmf" ContentType="image/x-wmf"/>
  <Override PartName="/ppt/media/image45.gif" ContentType="image/gif"/>
  <Override PartName="/ppt/media/image53.gif" ContentType="image/gif"/>
  <Override PartName="/ppt/media/image9.png" ContentType="image/png"/>
  <Override PartName="/ppt/media/image108.png" ContentType="image/png"/>
  <Override PartName="/ppt/media/image51.gif" ContentType="image/gif"/>
  <Override PartName="/ppt/media/image7.png" ContentType="image/png"/>
  <Override PartName="/ppt/media/image70.gif" ContentType="image/gif"/>
  <Override PartName="/ppt/media/image88.png" ContentType="image/png"/>
  <Override PartName="/ppt/media/image106.png" ContentType="image/png"/>
  <Override PartName="/ppt/media/image144.gif" ContentType="image/gif"/>
  <Override PartName="/ppt/media/image64.png" ContentType="image/png"/>
  <Override PartName="/ppt/media/image2.png" ContentType="image/png"/>
  <Override PartName="/ppt/media/image83.png" ContentType="image/png"/>
  <Override PartName="/ppt/media/image143.gif" ContentType="image/gif"/>
  <Override PartName="/ppt/media/image1.png" ContentType="image/png"/>
  <Override PartName="/ppt/media/image82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02.png" ContentType="image/png"/>
  <Override PartName="/ppt/media/image4.png" ContentType="image/png"/>
  <Override PartName="/ppt/media/image67.png" ContentType="image/png"/>
  <Override PartName="/ppt/media/image5.png" ContentType="image/png"/>
  <Override PartName="/ppt/media/image77.png" ContentType="image/png"/>
  <Override PartName="/ppt/media/image179.jpeg" ContentType="image/jpeg"/>
  <Override PartName="/ppt/media/image78.png" ContentType="image/png"/>
  <Override PartName="/ppt/media/image80.png" ContentType="image/png"/>
  <Override PartName="/ppt/media/image81.png" ContentType="image/png"/>
  <Override PartName="/ppt/media/image85.gif" ContentType="image/gif"/>
  <Override PartName="/ppt/media/image103.gif" ContentType="image/gif"/>
  <Override PartName="/ppt/media/image86.gif" ContentType="image/gif"/>
  <Override PartName="/ppt/media/image104.gif" ContentType="image/gif"/>
  <Override PartName="/ppt/media/image87.gif" ContentType="image/gif"/>
  <Override PartName="/ppt/media/image90.png" ContentType="image/png"/>
  <Override PartName="/ppt/media/image91.gif" ContentType="image/gif"/>
  <Override PartName="/ppt/media/image92.gif" ContentType="image/gif"/>
  <Override PartName="/ppt/media/image110.gif" ContentType="image/gif"/>
  <Override PartName="/ppt/media/image17.png" ContentType="image/png"/>
  <Override PartName="/ppt/media/image93.gif" ContentType="image/gif"/>
  <Override PartName="/ppt/media/image129.png" ContentType="image/png"/>
  <Override PartName="/ppt/media/image31.png" ContentType="image/png"/>
  <Override PartName="/ppt/media/image111.gif" ContentType="image/gif"/>
  <Override PartName="/ppt/media/image94.png" ContentType="image/png"/>
  <Override PartName="/ppt/media/image112.png" ContentType="image/png"/>
  <Override PartName="/ppt/media/image19.png" ContentType="image/png"/>
  <Override PartName="/ppt/media/image95.gif" ContentType="image/gif"/>
  <Override PartName="/ppt/media/image96.gif" ContentType="image/gif"/>
  <Override PartName="/ppt/media/image97.png" ContentType="image/png"/>
  <Override PartName="/ppt/media/image98.png" ContentType="image/png"/>
  <Override PartName="/ppt/media/image99.png" ContentType="image/png"/>
  <Override PartName="/ppt/media/image101.gif" ContentType="image/gif"/>
  <Override PartName="/ppt/media/image109.gif" ContentType="image/gif"/>
  <Override PartName="/ppt/media/image113.png" ContentType="image/png"/>
  <Override PartName="/ppt/media/image114.png" ContentType="image/png"/>
  <Override PartName="/ppt/media/image115.gif" ContentType="image/gif"/>
  <Override PartName="/ppt/media/image116.gif" ContentType="image/gif"/>
  <Override PartName="/ppt/media/image117.gif" ContentType="image/gif"/>
  <Override PartName="/ppt/media/image20.png" ContentType="image/png"/>
  <Override PartName="/ppt/media/image118.png" ContentType="image/png"/>
  <Override PartName="/ppt/media/image41.png" ContentType="image/png"/>
  <Override PartName="/ppt/media/image121.gif" ContentType="image/gif"/>
  <Override PartName="/ppt/media/image122.gif" ContentType="image/gif"/>
  <Override PartName="/ppt/media/hdphoto1.wdp" ContentType="image/vnd.ms-photo"/>
  <Override PartName="/ppt/media/image123.png" ContentType="image/png"/>
  <Override PartName="/ppt/media/hdphoto2.wdp" ContentType="image/vnd.ms-photo"/>
  <Override PartName="/ppt/media/image124.png" ContentType="image/png"/>
  <Override PartName="/ppt/media/hdphoto3.wdp" ContentType="image/vnd.ms-photo"/>
  <Override PartName="/ppt/media/image125.png" ContentType="image/png"/>
  <Override PartName="/ppt/media/image30.gif" ContentType="image/gif"/>
  <Override PartName="/ppt/media/image128.gif" ContentType="image/gif"/>
  <Override PartName="/ppt/media/image130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42.png" ContentType="image/png"/>
  <Override PartName="/ppt/media/image145.png" ContentType="image/png"/>
  <Override PartName="/ppt/media/image172.jpeg" ContentType="image/jpeg"/>
  <Override PartName="/ppt/media/image146.png" ContentType="image/png"/>
  <Override PartName="/ppt/media/image151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7.png" ContentType="image/png"/>
  <Override PartName="/ppt/media/image60.png" ContentType="image/png"/>
  <Override PartName="/ppt/media/image140.gif" ContentType="image/gif"/>
  <Override PartName="/ppt/media/image158.png" ContentType="image/png"/>
  <Override PartName="/ppt/media/image61.png" ContentType="image/png"/>
  <Override PartName="/ppt/media/image159.png" ContentType="image/png"/>
  <Override PartName="/ppt/media/image161.png" ContentType="image/png"/>
  <Override PartName="/ppt/media/image162.png" ContentType="image/png"/>
  <Override PartName="/ppt/media/image163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Cliquez pour déplacer la diapo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B76D071-FB5A-494A-8D56-9C27AFD9AD03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66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4401293-248D-4EB9-9C75-027EE36887DC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66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1CFF2E0-A4C2-4D87-B91E-AAFC3FF9962B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49EA403-48C8-426B-82BD-C7365123DC4B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22/01/2020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21F7E98-E16E-4E5B-9989-8D5D48F73AA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stefano.palminteri@ens.fr" TargetMode="External"/><Relationship Id="rId2" Type="http://schemas.openxmlformats.org/officeDocument/2006/relationships/hyperlink" Target="https://lnc2.dec.ens.fr/en/human-reinforcement-learning" TargetMode="External"/><Relationship Id="rId3" Type="http://schemas.openxmlformats.org/officeDocument/2006/relationships/hyperlink" Target="https://lnc2.dec.ens.fr/en/human-reinforcement-learning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image" Target="../media/image24.gif"/><Relationship Id="rId3" Type="http://schemas.openxmlformats.org/officeDocument/2006/relationships/image" Target="../media/image25.gif"/><Relationship Id="rId4" Type="http://schemas.openxmlformats.org/officeDocument/2006/relationships/image" Target="../media/image26.gif"/><Relationship Id="rId5" Type="http://schemas.openxmlformats.org/officeDocument/2006/relationships/image" Target="../media/image27.gif"/><Relationship Id="rId6" Type="http://schemas.openxmlformats.org/officeDocument/2006/relationships/image" Target="../media/image28.gif"/><Relationship Id="rId7" Type="http://schemas.openxmlformats.org/officeDocument/2006/relationships/image" Target="../media/image29.gif"/><Relationship Id="rId8" Type="http://schemas.openxmlformats.org/officeDocument/2006/relationships/image" Target="../media/image30.gif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image" Target="../media/image34.gif"/><Relationship Id="rId3" Type="http://schemas.openxmlformats.org/officeDocument/2006/relationships/image" Target="../media/image35.gif"/><Relationship Id="rId4" Type="http://schemas.openxmlformats.org/officeDocument/2006/relationships/image" Target="../media/image36.gif"/><Relationship Id="rId5" Type="http://schemas.openxmlformats.org/officeDocument/2006/relationships/image" Target="../media/image37.gif"/><Relationship Id="rId6" Type="http://schemas.openxmlformats.org/officeDocument/2006/relationships/image" Target="../media/image38.gif"/><Relationship Id="rId7" Type="http://schemas.openxmlformats.org/officeDocument/2006/relationships/image" Target="../media/image39.gif"/><Relationship Id="rId8" Type="http://schemas.openxmlformats.org/officeDocument/2006/relationships/image" Target="../media/image40.gif"/><Relationship Id="rId9" Type="http://schemas.openxmlformats.org/officeDocument/2006/relationships/image" Target="../media/image41.png"/><Relationship Id="rId10" Type="http://schemas.openxmlformats.org/officeDocument/2006/relationships/image" Target="../media/image42.gif"/><Relationship Id="rId1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gif"/><Relationship Id="rId2" Type="http://schemas.openxmlformats.org/officeDocument/2006/relationships/image" Target="../media/image44.gif"/><Relationship Id="rId3" Type="http://schemas.openxmlformats.org/officeDocument/2006/relationships/image" Target="../media/image45.gi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gif"/><Relationship Id="rId7" Type="http://schemas.openxmlformats.org/officeDocument/2006/relationships/image" Target="../media/image49.gif"/><Relationship Id="rId8" Type="http://schemas.openxmlformats.org/officeDocument/2006/relationships/image" Target="../media/image50.gif"/><Relationship Id="rId9" Type="http://schemas.openxmlformats.org/officeDocument/2006/relationships/image" Target="../media/image51.gif"/><Relationship Id="rId10" Type="http://schemas.openxmlformats.org/officeDocument/2006/relationships/image" Target="../media/image52.gif"/><Relationship Id="rId11" Type="http://schemas.openxmlformats.org/officeDocument/2006/relationships/image" Target="../media/image53.gif"/><Relationship Id="rId12" Type="http://schemas.openxmlformats.org/officeDocument/2006/relationships/image" Target="../media/image54.gif"/><Relationship Id="rId13" Type="http://schemas.openxmlformats.org/officeDocument/2006/relationships/image" Target="../media/image55.gif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2.gif"/><Relationship Id="rId2" Type="http://schemas.openxmlformats.org/officeDocument/2006/relationships/image" Target="../media/image63.gif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wmf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8.gif"/><Relationship Id="rId2" Type="http://schemas.openxmlformats.org/officeDocument/2006/relationships/image" Target="../media/image69.gif"/><Relationship Id="rId3" Type="http://schemas.openxmlformats.org/officeDocument/2006/relationships/image" Target="../media/image70.gif"/><Relationship Id="rId4" Type="http://schemas.openxmlformats.org/officeDocument/2006/relationships/image" Target="../media/image71.gif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wmf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stefano.palminteri@ens.fr" TargetMode="External"/><Relationship Id="rId2" Type="http://schemas.openxmlformats.org/officeDocument/2006/relationships/hyperlink" Target="https://lnc2.dec.ens.fr/en/human-reinforcement-learning" TargetMode="External"/><Relationship Id="rId3" Type="http://schemas.openxmlformats.org/officeDocument/2006/relationships/hyperlink" Target="https://lnc2.dec.ens.fr/en/human-reinforcement-learn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5.gif"/><Relationship Id="rId2" Type="http://schemas.openxmlformats.org/officeDocument/2006/relationships/image" Target="../media/image86.gif"/><Relationship Id="rId3" Type="http://schemas.openxmlformats.org/officeDocument/2006/relationships/image" Target="../media/image87.gif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gif"/><Relationship Id="rId8" Type="http://schemas.openxmlformats.org/officeDocument/2006/relationships/image" Target="../media/image92.gif"/><Relationship Id="rId9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3.gif"/><Relationship Id="rId2" Type="http://schemas.openxmlformats.org/officeDocument/2006/relationships/image" Target="../media/image94.png"/><Relationship Id="rId3" Type="http://schemas.openxmlformats.org/officeDocument/2006/relationships/image" Target="../media/image95.gif"/><Relationship Id="rId4" Type="http://schemas.openxmlformats.org/officeDocument/2006/relationships/image" Target="../media/image96.gif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1.gif"/><Relationship Id="rId2" Type="http://schemas.openxmlformats.org/officeDocument/2006/relationships/image" Target="../media/image102.png"/><Relationship Id="rId3" Type="http://schemas.openxmlformats.org/officeDocument/2006/relationships/image" Target="../media/image103.gif"/><Relationship Id="rId4" Type="http://schemas.openxmlformats.org/officeDocument/2006/relationships/image" Target="../media/image104.gif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9.gif"/><Relationship Id="rId2" Type="http://schemas.openxmlformats.org/officeDocument/2006/relationships/image" Target="../media/image110.gif"/><Relationship Id="rId3" Type="http://schemas.openxmlformats.org/officeDocument/2006/relationships/image" Target="../media/image111.gi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gif"/><Relationship Id="rId8" Type="http://schemas.openxmlformats.org/officeDocument/2006/relationships/image" Target="../media/image116.gif"/><Relationship Id="rId9" Type="http://schemas.openxmlformats.org/officeDocument/2006/relationships/image" Target="../media/image117.gif"/><Relationship Id="rId10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gif"/><Relationship Id="rId3" Type="http://schemas.openxmlformats.org/officeDocument/2006/relationships/image" Target="../media/image120.png"/><Relationship Id="rId4" Type="http://schemas.openxmlformats.org/officeDocument/2006/relationships/image" Target="../media/image121.gif"/><Relationship Id="rId5" Type="http://schemas.openxmlformats.org/officeDocument/2006/relationships/image" Target="../media/image122.gif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gif"/><Relationship Id="rId5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9.gif"/><Relationship Id="rId2" Type="http://schemas.openxmlformats.org/officeDocument/2006/relationships/image" Target="../media/image140.gif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gif"/><Relationship Id="rId6" Type="http://schemas.openxmlformats.org/officeDocument/2006/relationships/image" Target="../media/image144.gif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69.png"/><Relationship Id="rId2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jpe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jpeg"/><Relationship Id="rId9" Type="http://schemas.openxmlformats.org/officeDocument/2006/relationships/image" Target="../media/image179.jpeg"/><Relationship Id="rId10" Type="http://schemas.openxmlformats.org/officeDocument/2006/relationships/image" Target="../media/image180.jpeg"/><Relationship Id="rId11" Type="http://schemas.openxmlformats.org/officeDocument/2006/relationships/image" Target="../media/image181.jpeg"/><Relationship Id="rId12" Type="http://schemas.openxmlformats.org/officeDocument/2006/relationships/image" Target="../media/image182.jpeg"/><Relationship Id="rId1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microsoft.com/office/2007/relationships/hdphoto" Target="../media/hdphoto2.wdp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microsoft.com/office/2007/relationships/hdphoto" Target="../media/hdphoto3.wdp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wmf"/><Relationship Id="rId3" Type="http://schemas.openxmlformats.org/officeDocument/2006/relationships/image" Target="../media/image15.wmf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wmf"/><Relationship Id="rId7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5918040"/>
            <a:ext cx="9143640" cy="93960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11880"/>
            <a:ext cx="9143640" cy="93960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3"/>
          <p:cNvSpPr/>
          <p:nvPr/>
        </p:nvSpPr>
        <p:spPr>
          <a:xfrm>
            <a:off x="-4680" y="6075000"/>
            <a:ext cx="5222880" cy="678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stefano.palminteri@ens.fr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https://lnc2.dec.ens.fr/en/human-reinforcement-</a:t>
            </a:r>
            <a:r>
              <a:rPr b="0" lang="fr-FR" sz="16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learning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0" y="1764720"/>
            <a:ext cx="9143640" cy="1286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</a:rPr>
              <a:t>The impassable gap between 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b="1" lang="fr-FR" sz="3000" spc="-1" strike="noStrike">
                <a:solidFill>
                  <a:srgbClr val="000000"/>
                </a:solidFill>
                <a:latin typeface="Arial"/>
              </a:rPr>
              <a:t>experienced and described values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1" name="CustomShape 5"/>
          <p:cNvSpPr/>
          <p:nvPr/>
        </p:nvSpPr>
        <p:spPr>
          <a:xfrm>
            <a:off x="1326600" y="3455280"/>
            <a:ext cx="7201080" cy="201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fr-FR" sz="3000" spc="-1" strike="noStrike">
                <a:solidFill>
                  <a:srgbClr val="595959"/>
                </a:solidFill>
                <a:latin typeface="Arial"/>
              </a:rPr>
              <a:t>Stefano Palminteri</a:t>
            </a: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000" spc="-1" strike="noStrike">
                <a:solidFill>
                  <a:srgbClr val="595959"/>
                </a:solidFill>
                <a:latin typeface="Arial"/>
              </a:rPr>
              <a:t>Human Reinforcement Learning team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>
                <a:solidFill>
                  <a:srgbClr val="595959"/>
                </a:solidFill>
                <a:latin typeface="Arial"/>
              </a:rPr>
              <a:t>Laboratoire de Neurosciences Cognitives et Computationnelles (LNC2) 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>
                <a:solidFill>
                  <a:srgbClr val="595959"/>
                </a:solidFill>
                <a:latin typeface="Arial"/>
              </a:rPr>
              <a:t>Institut National de la Santé et de la Recherche Médicale (INSERM)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>
                <a:solidFill>
                  <a:srgbClr val="595959"/>
                </a:solidFill>
                <a:latin typeface="Arial"/>
              </a:rPr>
              <a:t>École Normale Supérieure (ENS)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2" name="CustomShape 6"/>
          <p:cNvSpPr/>
          <p:nvPr/>
        </p:nvSpPr>
        <p:spPr>
          <a:xfrm>
            <a:off x="0" y="273240"/>
            <a:ext cx="565128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DR@W Forum  16 Jan 2020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53" name="Picture 17" descr=""/>
          <p:cNvPicPr/>
          <p:nvPr/>
        </p:nvPicPr>
        <p:blipFill>
          <a:blip r:embed="rId4"/>
          <a:stretch/>
        </p:blipFill>
        <p:spPr>
          <a:xfrm>
            <a:off x="7725240" y="6090840"/>
            <a:ext cx="1355040" cy="634680"/>
          </a:xfrm>
          <a:prstGeom prst="rect">
            <a:avLst/>
          </a:prstGeom>
          <a:ln>
            <a:noFill/>
          </a:ln>
        </p:spPr>
      </p:pic>
      <p:pic>
        <p:nvPicPr>
          <p:cNvPr id="54" name="Picture 16" descr=""/>
          <p:cNvPicPr/>
          <p:nvPr/>
        </p:nvPicPr>
        <p:blipFill>
          <a:blip r:embed="rId5"/>
          <a:stretch/>
        </p:blipFill>
        <p:spPr>
          <a:xfrm>
            <a:off x="5232600" y="5918040"/>
            <a:ext cx="2467080" cy="93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2"/>
          <p:cNvSpPr/>
          <p:nvPr/>
        </p:nvSpPr>
        <p:spPr>
          <a:xfrm>
            <a:off x="18000" y="111240"/>
            <a:ext cx="50245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Background: the original research question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96000" y="1822320"/>
            <a:ext cx="1418760" cy="110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9" name="CustomShape 4"/>
          <p:cNvSpPr/>
          <p:nvPr/>
        </p:nvSpPr>
        <p:spPr>
          <a:xfrm>
            <a:off x="396000" y="769320"/>
            <a:ext cx="835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</a:rPr>
              <a:t>Learning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&gt; </a:t>
            </a:r>
            <a:r>
              <a:rPr b="0" i="1" lang="fr-FR" sz="1800" spc="-1" strike="noStrike" u="sng">
                <a:solidFill>
                  <a:srgbClr val="000000"/>
                </a:solidFill>
                <a:uFillTx/>
                <a:latin typeface="Arial"/>
              </a:rPr>
              <a:t>Transfer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paradigm to infer how values are learnt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70" name="Google Shape;270;p32" descr=""/>
          <p:cNvPicPr/>
          <p:nvPr/>
        </p:nvPicPr>
        <p:blipFill>
          <a:blip r:embed="rId1"/>
          <a:stretch/>
        </p:blipFill>
        <p:spPr>
          <a:xfrm>
            <a:off x="1271160" y="219600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171" name="Google Shape;271;p32" descr=""/>
          <p:cNvPicPr/>
          <p:nvPr/>
        </p:nvPicPr>
        <p:blipFill>
          <a:blip r:embed="rId2"/>
          <a:stretch/>
        </p:blipFill>
        <p:spPr>
          <a:xfrm>
            <a:off x="565560" y="219600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172" name="CustomShape 5"/>
          <p:cNvSpPr/>
          <p:nvPr/>
        </p:nvSpPr>
        <p:spPr>
          <a:xfrm>
            <a:off x="559800" y="25088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2155320" y="2210760"/>
            <a:ext cx="1418760" cy="110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" name="CustomShape 7"/>
          <p:cNvSpPr/>
          <p:nvPr/>
        </p:nvSpPr>
        <p:spPr>
          <a:xfrm>
            <a:off x="2318760" y="289728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75" name="Google Shape;268;p32" descr=""/>
          <p:cNvPicPr/>
          <p:nvPr/>
        </p:nvPicPr>
        <p:blipFill>
          <a:blip r:embed="rId3"/>
          <a:stretch/>
        </p:blipFill>
        <p:spPr>
          <a:xfrm>
            <a:off x="3007440" y="2573280"/>
            <a:ext cx="381240" cy="38124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269;p32" descr=""/>
          <p:cNvPicPr/>
          <p:nvPr/>
        </p:nvPicPr>
        <p:blipFill>
          <a:blip r:embed="rId4"/>
          <a:stretch/>
        </p:blipFill>
        <p:spPr>
          <a:xfrm>
            <a:off x="2300040" y="2584440"/>
            <a:ext cx="382320" cy="382320"/>
          </a:xfrm>
          <a:prstGeom prst="rect">
            <a:avLst/>
          </a:prstGeom>
          <a:ln>
            <a:noFill/>
          </a:ln>
        </p:spPr>
      </p:pic>
      <p:sp>
        <p:nvSpPr>
          <p:cNvPr id="177" name="CustomShape 8"/>
          <p:cNvSpPr/>
          <p:nvPr/>
        </p:nvSpPr>
        <p:spPr>
          <a:xfrm>
            <a:off x="377280" y="1542960"/>
            <a:ext cx="145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Choice context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</a:rPr>
              <a:t>AB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78" name="CustomShape 9"/>
          <p:cNvSpPr/>
          <p:nvPr/>
        </p:nvSpPr>
        <p:spPr>
          <a:xfrm>
            <a:off x="2135880" y="1931400"/>
            <a:ext cx="145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Choice context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</a:rPr>
              <a:t>CD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79" name="Line 10"/>
          <p:cNvSpPr/>
          <p:nvPr/>
        </p:nvSpPr>
        <p:spPr>
          <a:xfrm>
            <a:off x="3741120" y="2680560"/>
            <a:ext cx="158832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0" name="CustomShape 11"/>
          <p:cNvSpPr/>
          <p:nvPr/>
        </p:nvSpPr>
        <p:spPr>
          <a:xfrm>
            <a:off x="5568480" y="1890000"/>
            <a:ext cx="1418760" cy="110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1" name="Google Shape;271;p32" descr=""/>
          <p:cNvPicPr/>
          <p:nvPr/>
        </p:nvPicPr>
        <p:blipFill>
          <a:blip r:embed="rId5"/>
          <a:stretch/>
        </p:blipFill>
        <p:spPr>
          <a:xfrm>
            <a:off x="5738040" y="226368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182" name="CustomShape 12"/>
          <p:cNvSpPr/>
          <p:nvPr/>
        </p:nvSpPr>
        <p:spPr>
          <a:xfrm>
            <a:off x="5731920" y="257688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83" name="CustomShape 13"/>
          <p:cNvSpPr/>
          <p:nvPr/>
        </p:nvSpPr>
        <p:spPr>
          <a:xfrm>
            <a:off x="7327440" y="2278440"/>
            <a:ext cx="1418760" cy="110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4" name="CustomShape 14"/>
          <p:cNvSpPr/>
          <p:nvPr/>
        </p:nvSpPr>
        <p:spPr>
          <a:xfrm>
            <a:off x="7491240" y="296532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185" name="Google Shape;268;p32" descr=""/>
          <p:cNvPicPr/>
          <p:nvPr/>
        </p:nvPicPr>
        <p:blipFill>
          <a:blip r:embed="rId6"/>
          <a:stretch/>
        </p:blipFill>
        <p:spPr>
          <a:xfrm>
            <a:off x="6411600" y="2253240"/>
            <a:ext cx="381240" cy="381240"/>
          </a:xfrm>
          <a:prstGeom prst="rect">
            <a:avLst/>
          </a:prstGeom>
          <a:ln>
            <a:noFill/>
          </a:ln>
        </p:spPr>
      </p:pic>
      <p:pic>
        <p:nvPicPr>
          <p:cNvPr id="186" name="Google Shape;269;p32" descr=""/>
          <p:cNvPicPr/>
          <p:nvPr/>
        </p:nvPicPr>
        <p:blipFill>
          <a:blip r:embed="rId7"/>
          <a:stretch/>
        </p:blipFill>
        <p:spPr>
          <a:xfrm>
            <a:off x="7472520" y="2652120"/>
            <a:ext cx="382320" cy="382320"/>
          </a:xfrm>
          <a:prstGeom prst="rect">
            <a:avLst/>
          </a:prstGeom>
          <a:ln>
            <a:noFill/>
          </a:ln>
        </p:spPr>
      </p:pic>
      <p:sp>
        <p:nvSpPr>
          <p:cNvPr id="187" name="CustomShape 15"/>
          <p:cNvSpPr/>
          <p:nvPr/>
        </p:nvSpPr>
        <p:spPr>
          <a:xfrm>
            <a:off x="5568840" y="1610640"/>
            <a:ext cx="145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Choice context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</a:rPr>
              <a:t>AC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188" name="CustomShape 16"/>
          <p:cNvSpPr/>
          <p:nvPr/>
        </p:nvSpPr>
        <p:spPr>
          <a:xfrm>
            <a:off x="7304040" y="1999080"/>
            <a:ext cx="145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Choice context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</a:rPr>
              <a:t>BD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189" name="Google Shape;270;p32" descr=""/>
          <p:cNvPicPr/>
          <p:nvPr/>
        </p:nvPicPr>
        <p:blipFill>
          <a:blip r:embed="rId8"/>
          <a:stretch/>
        </p:blipFill>
        <p:spPr>
          <a:xfrm>
            <a:off x="8215200" y="266436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190" name="CustomShape 17"/>
          <p:cNvSpPr/>
          <p:nvPr/>
        </p:nvSpPr>
        <p:spPr>
          <a:xfrm>
            <a:off x="3389040" y="3034800"/>
            <a:ext cx="19526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After ~100 trials </a:t>
            </a:r>
            <a:endParaRPr b="0" lang="fr-FR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with feedback 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191" name="Group 18"/>
          <p:cNvGrpSpPr/>
          <p:nvPr/>
        </p:nvGrpSpPr>
        <p:grpSpPr>
          <a:xfrm>
            <a:off x="567000" y="3796200"/>
            <a:ext cx="8724240" cy="2949120"/>
            <a:chOff x="567000" y="3796200"/>
            <a:chExt cx="8724240" cy="2949120"/>
          </a:xfrm>
        </p:grpSpPr>
        <p:pic>
          <p:nvPicPr>
            <p:cNvPr id="192" name="Picture 10" descr=""/>
            <p:cNvPicPr/>
            <p:nvPr/>
          </p:nvPicPr>
          <p:blipFill>
            <a:blip r:embed="rId9"/>
            <a:stretch/>
          </p:blipFill>
          <p:spPr>
            <a:xfrm>
              <a:off x="567000" y="4162320"/>
              <a:ext cx="4633920" cy="2035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64" descr=""/>
            <p:cNvPicPr/>
            <p:nvPr/>
          </p:nvPicPr>
          <p:blipFill>
            <a:blip r:embed="rId10"/>
            <a:stretch/>
          </p:blipFill>
          <p:spPr>
            <a:xfrm>
              <a:off x="6339600" y="4385160"/>
              <a:ext cx="1706760" cy="2360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4" name="CustomShape 19"/>
            <p:cNvSpPr/>
            <p:nvPr/>
          </p:nvSpPr>
          <p:spPr>
            <a:xfrm>
              <a:off x="768960" y="3796200"/>
              <a:ext cx="4230360" cy="36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8200" rIns="88200" tIns="44280" bIns="44280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</a:rPr>
                <a:t>Learning…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195" name="CustomShape 20"/>
            <p:cNvSpPr/>
            <p:nvPr/>
          </p:nvSpPr>
          <p:spPr>
            <a:xfrm>
              <a:off x="5060880" y="3796200"/>
              <a:ext cx="423036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8200" rIns="88200" tIns="44280" bIns="44280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</a:rPr>
                <a:t>Transfer… </a:t>
              </a:r>
              <a:endParaRPr b="0" lang="fr-F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</a:rPr>
                <a:t>(all possible combinations)</a:t>
              </a:r>
              <a:endParaRPr b="0" lang="fr-FR" sz="1800" spc="-1" strike="noStrike">
                <a:latin typeface="Arial"/>
              </a:endParaRPr>
            </a:p>
          </p:txBody>
        </p:sp>
      </p:grpSp>
    </p:spTree>
  </p:cSld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7" name="CustomShape 2"/>
          <p:cNvSpPr/>
          <p:nvPr/>
        </p:nvSpPr>
        <p:spPr>
          <a:xfrm>
            <a:off x="18000" y="111240"/>
            <a:ext cx="50245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Background: the original research question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396000" y="1822320"/>
            <a:ext cx="1418760" cy="110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9" name="CustomShape 4"/>
          <p:cNvSpPr/>
          <p:nvPr/>
        </p:nvSpPr>
        <p:spPr>
          <a:xfrm>
            <a:off x="396000" y="769320"/>
            <a:ext cx="8350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fr-FR" sz="1800" spc="-1" strike="noStrike">
                <a:solidFill>
                  <a:srgbClr val="000000"/>
                </a:solidFill>
                <a:latin typeface="Arial"/>
              </a:rPr>
              <a:t>Learning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&gt; </a:t>
            </a:r>
            <a:r>
              <a:rPr b="0" i="1" lang="fr-FR" sz="1800" spc="-1" strike="noStrike" u="sng">
                <a:solidFill>
                  <a:srgbClr val="000000"/>
                </a:solidFill>
                <a:uFillTx/>
                <a:latin typeface="Arial"/>
              </a:rPr>
              <a:t>Transfer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paradigm to infer how values are learnt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00" name="Google Shape;270;p32" descr=""/>
          <p:cNvPicPr/>
          <p:nvPr/>
        </p:nvPicPr>
        <p:blipFill>
          <a:blip r:embed="rId1"/>
          <a:stretch/>
        </p:blipFill>
        <p:spPr>
          <a:xfrm>
            <a:off x="1271160" y="219600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201" name="Google Shape;271;p32" descr=""/>
          <p:cNvPicPr/>
          <p:nvPr/>
        </p:nvPicPr>
        <p:blipFill>
          <a:blip r:embed="rId2"/>
          <a:stretch/>
        </p:blipFill>
        <p:spPr>
          <a:xfrm>
            <a:off x="565560" y="219600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202" name="CustomShape 5"/>
          <p:cNvSpPr/>
          <p:nvPr/>
        </p:nvSpPr>
        <p:spPr>
          <a:xfrm>
            <a:off x="559800" y="25088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2155320" y="2210760"/>
            <a:ext cx="1418760" cy="110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4" name="CustomShape 7"/>
          <p:cNvSpPr/>
          <p:nvPr/>
        </p:nvSpPr>
        <p:spPr>
          <a:xfrm>
            <a:off x="2318760" y="289728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05" name="Google Shape;268;p32" descr=""/>
          <p:cNvPicPr/>
          <p:nvPr/>
        </p:nvPicPr>
        <p:blipFill>
          <a:blip r:embed="rId3"/>
          <a:stretch/>
        </p:blipFill>
        <p:spPr>
          <a:xfrm>
            <a:off x="3007440" y="2573280"/>
            <a:ext cx="381240" cy="38124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269;p32" descr=""/>
          <p:cNvPicPr/>
          <p:nvPr/>
        </p:nvPicPr>
        <p:blipFill>
          <a:blip r:embed="rId4"/>
          <a:stretch/>
        </p:blipFill>
        <p:spPr>
          <a:xfrm>
            <a:off x="2300040" y="2584440"/>
            <a:ext cx="382320" cy="382320"/>
          </a:xfrm>
          <a:prstGeom prst="rect">
            <a:avLst/>
          </a:prstGeom>
          <a:ln>
            <a:noFill/>
          </a:ln>
        </p:spPr>
      </p:pic>
      <p:sp>
        <p:nvSpPr>
          <p:cNvPr id="207" name="CustomShape 8"/>
          <p:cNvSpPr/>
          <p:nvPr/>
        </p:nvSpPr>
        <p:spPr>
          <a:xfrm>
            <a:off x="377280" y="1542960"/>
            <a:ext cx="145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Choice context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</a:rPr>
              <a:t>AB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08" name="CustomShape 9"/>
          <p:cNvSpPr/>
          <p:nvPr/>
        </p:nvSpPr>
        <p:spPr>
          <a:xfrm>
            <a:off x="2135880" y="1931400"/>
            <a:ext cx="145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Choice context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</a:rPr>
              <a:t>CD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09" name="Line 10"/>
          <p:cNvSpPr/>
          <p:nvPr/>
        </p:nvSpPr>
        <p:spPr>
          <a:xfrm>
            <a:off x="3741120" y="2680560"/>
            <a:ext cx="158832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0" name="CustomShape 11"/>
          <p:cNvSpPr/>
          <p:nvPr/>
        </p:nvSpPr>
        <p:spPr>
          <a:xfrm>
            <a:off x="5568480" y="1890000"/>
            <a:ext cx="1418760" cy="110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11" name="Google Shape;271;p32" descr=""/>
          <p:cNvPicPr/>
          <p:nvPr/>
        </p:nvPicPr>
        <p:blipFill>
          <a:blip r:embed="rId5"/>
          <a:stretch/>
        </p:blipFill>
        <p:spPr>
          <a:xfrm>
            <a:off x="5738040" y="226368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212" name="CustomShape 12"/>
          <p:cNvSpPr/>
          <p:nvPr/>
        </p:nvSpPr>
        <p:spPr>
          <a:xfrm>
            <a:off x="5731920" y="257688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13" name="CustomShape 13"/>
          <p:cNvSpPr/>
          <p:nvPr/>
        </p:nvSpPr>
        <p:spPr>
          <a:xfrm>
            <a:off x="7327440" y="2278440"/>
            <a:ext cx="1418760" cy="110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4" name="CustomShape 14"/>
          <p:cNvSpPr/>
          <p:nvPr/>
        </p:nvSpPr>
        <p:spPr>
          <a:xfrm>
            <a:off x="7491240" y="296532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15" name="Google Shape;268;p32" descr=""/>
          <p:cNvPicPr/>
          <p:nvPr/>
        </p:nvPicPr>
        <p:blipFill>
          <a:blip r:embed="rId6"/>
          <a:stretch/>
        </p:blipFill>
        <p:spPr>
          <a:xfrm>
            <a:off x="6411600" y="2253240"/>
            <a:ext cx="381240" cy="38124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269;p32" descr=""/>
          <p:cNvPicPr/>
          <p:nvPr/>
        </p:nvPicPr>
        <p:blipFill>
          <a:blip r:embed="rId7"/>
          <a:stretch/>
        </p:blipFill>
        <p:spPr>
          <a:xfrm>
            <a:off x="7472520" y="2652120"/>
            <a:ext cx="382320" cy="382320"/>
          </a:xfrm>
          <a:prstGeom prst="rect">
            <a:avLst/>
          </a:prstGeom>
          <a:ln>
            <a:noFill/>
          </a:ln>
        </p:spPr>
      </p:pic>
      <p:sp>
        <p:nvSpPr>
          <p:cNvPr id="217" name="CustomShape 15"/>
          <p:cNvSpPr/>
          <p:nvPr/>
        </p:nvSpPr>
        <p:spPr>
          <a:xfrm>
            <a:off x="5568840" y="1610640"/>
            <a:ext cx="145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Choice context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</a:rPr>
              <a:t>AC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18" name="CustomShape 16"/>
          <p:cNvSpPr/>
          <p:nvPr/>
        </p:nvSpPr>
        <p:spPr>
          <a:xfrm>
            <a:off x="7304040" y="1999080"/>
            <a:ext cx="1455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Choice context </a:t>
            </a:r>
            <a:r>
              <a:rPr b="1" lang="fr-FR" sz="1200" spc="-1" strike="noStrike">
                <a:solidFill>
                  <a:srgbClr val="000000"/>
                </a:solidFill>
                <a:latin typeface="Arial"/>
              </a:rPr>
              <a:t>BD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219" name="Google Shape;270;p32" descr=""/>
          <p:cNvPicPr/>
          <p:nvPr/>
        </p:nvPicPr>
        <p:blipFill>
          <a:blip r:embed="rId8"/>
          <a:stretch/>
        </p:blipFill>
        <p:spPr>
          <a:xfrm>
            <a:off x="8215200" y="266436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220" name="CustomShape 17"/>
          <p:cNvSpPr/>
          <p:nvPr/>
        </p:nvSpPr>
        <p:spPr>
          <a:xfrm>
            <a:off x="3389040" y="3034800"/>
            <a:ext cx="19526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After ~100 trials </a:t>
            </a:r>
            <a:endParaRPr b="0" lang="fr-FR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with feedback  </a:t>
            </a:r>
            <a:endParaRPr b="0" lang="fr-FR" sz="1400" spc="-1" strike="noStrike">
              <a:latin typeface="Arial"/>
            </a:endParaRPr>
          </a:p>
        </p:txBody>
      </p:sp>
      <p:grpSp>
        <p:nvGrpSpPr>
          <p:cNvPr id="221" name="Group 18"/>
          <p:cNvGrpSpPr/>
          <p:nvPr/>
        </p:nvGrpSpPr>
        <p:grpSpPr>
          <a:xfrm>
            <a:off x="1099080" y="3703320"/>
            <a:ext cx="7225200" cy="2723040"/>
            <a:chOff x="1099080" y="3703320"/>
            <a:chExt cx="7225200" cy="2723040"/>
          </a:xfrm>
        </p:grpSpPr>
        <p:sp>
          <p:nvSpPr>
            <p:cNvPr id="222" name="CustomShape 19"/>
            <p:cNvSpPr/>
            <p:nvPr/>
          </p:nvSpPr>
          <p:spPr>
            <a:xfrm>
              <a:off x="1099080" y="4915440"/>
              <a:ext cx="4230360" cy="637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8200" rIns="88200" tIns="44280" bIns="4428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</a:rPr>
                <a:t>What about a direct comparison with explicit lotteries (described values)?</a:t>
              </a:r>
              <a:endParaRPr b="0" lang="fr-FR" sz="1800" spc="-1" strike="noStrike">
                <a:latin typeface="Arial"/>
              </a:endParaRPr>
            </a:p>
          </p:txBody>
        </p:sp>
        <p:grpSp>
          <p:nvGrpSpPr>
            <p:cNvPr id="223" name="Group 20"/>
            <p:cNvGrpSpPr/>
            <p:nvPr/>
          </p:nvGrpSpPr>
          <p:grpSpPr>
            <a:xfrm>
              <a:off x="5442840" y="4184280"/>
              <a:ext cx="2881440" cy="2242080"/>
              <a:chOff x="5442840" y="4184280"/>
              <a:chExt cx="2881440" cy="2242080"/>
            </a:xfrm>
          </p:grpSpPr>
          <p:sp>
            <p:nvSpPr>
              <p:cNvPr id="224" name="CustomShape 21"/>
              <p:cNvSpPr/>
              <p:nvPr/>
            </p:nvSpPr>
            <p:spPr>
              <a:xfrm>
                <a:off x="5442840" y="4184280"/>
                <a:ext cx="288144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fr-FR" sz="1800" spc="-1" strike="noStrike">
                    <a:solidFill>
                      <a:srgbClr val="000000"/>
                    </a:solidFill>
                    <a:latin typeface="Arial"/>
                  </a:rPr>
                  <a:t>Experience vs. Description</a:t>
                </a:r>
                <a:endParaRPr b="0" lang="fr-FR" sz="1800" spc="-1" strike="noStrike">
                  <a:latin typeface="Arial"/>
                </a:endParaRPr>
              </a:p>
            </p:txBody>
          </p:sp>
          <p:grpSp>
            <p:nvGrpSpPr>
              <p:cNvPr id="225" name="Group 22"/>
              <p:cNvGrpSpPr/>
              <p:nvPr/>
            </p:nvGrpSpPr>
            <p:grpSpPr>
              <a:xfrm>
                <a:off x="5546160" y="4574880"/>
                <a:ext cx="2729520" cy="1851480"/>
                <a:chOff x="5546160" y="4574880"/>
                <a:chExt cx="2729520" cy="1851480"/>
              </a:xfrm>
            </p:grpSpPr>
            <p:sp>
              <p:nvSpPr>
                <p:cNvPr id="226" name="CustomShape 23"/>
                <p:cNvSpPr/>
                <p:nvPr/>
              </p:nvSpPr>
              <p:spPr>
                <a:xfrm>
                  <a:off x="5546160" y="4574880"/>
                  <a:ext cx="2729520" cy="185148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solidFill>
                    <a:srgbClr val="000000"/>
                  </a:solidFill>
                  <a:round/>
                </a:ln>
                <a:effectLst>
                  <a:outerShdw blurRad="40000" dir="5400000" dist="23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227" name="CustomShape 24"/>
                <p:cNvSpPr/>
                <p:nvPr/>
              </p:nvSpPr>
              <p:spPr>
                <a:xfrm>
                  <a:off x="5998680" y="5815440"/>
                  <a:ext cx="343440" cy="5155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88200" rIns="88200" tIns="44280" bIns="44280"/>
                <a:p>
                  <a:pPr>
                    <a:lnSpc>
                      <a:spcPct val="100000"/>
                    </a:lnSpc>
                  </a:pPr>
                  <a:r>
                    <a:rPr b="0" lang="fr-FR" sz="2800" spc="-1" strike="noStrike">
                      <a:solidFill>
                        <a:srgbClr val="ff0000"/>
                      </a:solidFill>
                      <a:latin typeface="Arial"/>
                    </a:rPr>
                    <a:t>^</a:t>
                  </a:r>
                  <a:endParaRPr b="0" lang="fr-FR" sz="2800" spc="-1" strike="noStrike">
                    <a:latin typeface="Arial"/>
                  </a:endParaRPr>
                </a:p>
              </p:txBody>
            </p:sp>
          </p:grpSp>
        </p:grpSp>
        <p:pic>
          <p:nvPicPr>
            <p:cNvPr id="228" name="Google Shape;211;p28" descr=""/>
            <p:cNvPicPr/>
            <p:nvPr/>
          </p:nvPicPr>
          <p:blipFill>
            <a:blip r:embed="rId9"/>
            <a:srcRect l="5182" t="12010" r="70861" b="18153"/>
            <a:stretch/>
          </p:blipFill>
          <p:spPr>
            <a:xfrm>
              <a:off x="7231680" y="5093280"/>
              <a:ext cx="714240" cy="721800"/>
            </a:xfrm>
            <a:prstGeom prst="rect">
              <a:avLst/>
            </a:prstGeom>
            <a:ln w="6480">
              <a:solidFill>
                <a:schemeClr val="tx1"/>
              </a:solidFill>
              <a:round/>
            </a:ln>
          </p:spPr>
        </p:pic>
        <p:sp>
          <p:nvSpPr>
            <p:cNvPr id="229" name="Line 25"/>
            <p:cNvSpPr/>
            <p:nvPr/>
          </p:nvSpPr>
          <p:spPr>
            <a:xfrm>
              <a:off x="2802960" y="3703320"/>
              <a:ext cx="2526480" cy="109656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pic>
          <p:nvPicPr>
            <p:cNvPr id="230" name="Google Shape;270;p32" descr=""/>
            <p:cNvPicPr/>
            <p:nvPr/>
          </p:nvPicPr>
          <p:blipFill>
            <a:blip r:embed="rId10"/>
            <a:stretch/>
          </p:blipFill>
          <p:spPr>
            <a:xfrm>
              <a:off x="5816520" y="5081400"/>
              <a:ext cx="733680" cy="7336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0" y="1356840"/>
            <a:ext cx="9143640" cy="47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000000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forgetting and insufficient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CustomShape 2"/>
          <p:cNvSpPr/>
          <p:nvPr/>
        </p:nvSpPr>
        <p:spPr>
          <a:xfrm>
            <a:off x="-24480" y="111240"/>
            <a:ext cx="255708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Experimental design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07320" y="203760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7" name="Google Shape;270;p32" descr=""/>
          <p:cNvPicPr/>
          <p:nvPr/>
        </p:nvPicPr>
        <p:blipFill>
          <a:blip r:embed="rId1"/>
          <a:stretch/>
        </p:blipFill>
        <p:spPr>
          <a:xfrm>
            <a:off x="1482840" y="224496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238" name="Google Shape;271;p32" descr=""/>
          <p:cNvPicPr/>
          <p:nvPr/>
        </p:nvPicPr>
        <p:blipFill>
          <a:blip r:embed="rId2"/>
          <a:stretch/>
        </p:blipFill>
        <p:spPr>
          <a:xfrm>
            <a:off x="777240" y="224496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239" name="CustomShape 4"/>
          <p:cNvSpPr/>
          <p:nvPr/>
        </p:nvSpPr>
        <p:spPr>
          <a:xfrm>
            <a:off x="771120" y="255780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40" name="Line 5"/>
          <p:cNvSpPr/>
          <p:nvPr/>
        </p:nvSpPr>
        <p:spPr>
          <a:xfrm>
            <a:off x="424800" y="1176480"/>
            <a:ext cx="836784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1" name="CustomShape 6"/>
          <p:cNvSpPr/>
          <p:nvPr/>
        </p:nvSpPr>
        <p:spPr>
          <a:xfrm>
            <a:off x="5546160" y="20300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2" name="Google Shape;271;p32" descr=""/>
          <p:cNvPicPr/>
          <p:nvPr/>
        </p:nvPicPr>
        <p:blipFill>
          <a:blip r:embed="rId3"/>
          <a:stretch/>
        </p:blipFill>
        <p:spPr>
          <a:xfrm>
            <a:off x="5715720" y="223704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243" name="CustomShape 7"/>
          <p:cNvSpPr/>
          <p:nvPr/>
        </p:nvSpPr>
        <p:spPr>
          <a:xfrm>
            <a:off x="5709960" y="25502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44" name="Google Shape;211;p28" descr=""/>
          <p:cNvPicPr/>
          <p:nvPr/>
        </p:nvPicPr>
        <p:blipFill>
          <a:blip r:embed="rId4"/>
          <a:srcRect l="5182" t="12010" r="70861" b="18153"/>
          <a:stretch/>
        </p:blipFill>
        <p:spPr>
          <a:xfrm>
            <a:off x="6481800" y="2246760"/>
            <a:ext cx="356760" cy="36072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</p:pic>
      <p:sp>
        <p:nvSpPr>
          <p:cNvPr id="245" name="CustomShape 8"/>
          <p:cNvSpPr/>
          <p:nvPr/>
        </p:nvSpPr>
        <p:spPr>
          <a:xfrm>
            <a:off x="426240" y="1352880"/>
            <a:ext cx="17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Learning phase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(30x4 trials)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6" name="CustomShape 9"/>
          <p:cNvSpPr/>
          <p:nvPr/>
        </p:nvSpPr>
        <p:spPr>
          <a:xfrm>
            <a:off x="5307480" y="1344960"/>
            <a:ext cx="1903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Elicitation phase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(8x11 trials)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7" name="CustomShape 10"/>
          <p:cNvSpPr/>
          <p:nvPr/>
        </p:nvSpPr>
        <p:spPr>
          <a:xfrm>
            <a:off x="7279920" y="203796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8" name="CustomShape 11"/>
          <p:cNvSpPr/>
          <p:nvPr/>
        </p:nvSpPr>
        <p:spPr>
          <a:xfrm>
            <a:off x="8209080" y="255816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49" name="Google Shape;211;p28" descr=""/>
          <p:cNvPicPr/>
          <p:nvPr/>
        </p:nvPicPr>
        <p:blipFill>
          <a:blip r:embed="rId5"/>
          <a:srcRect l="5182" t="12010" r="70861" b="18153"/>
          <a:stretch/>
        </p:blipFill>
        <p:spPr>
          <a:xfrm>
            <a:off x="8215200" y="2254680"/>
            <a:ext cx="356760" cy="36072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</p:pic>
      <p:sp>
        <p:nvSpPr>
          <p:cNvPr id="250" name="CustomShape 12"/>
          <p:cNvSpPr/>
          <p:nvPr/>
        </p:nvSpPr>
        <p:spPr>
          <a:xfrm>
            <a:off x="7170480" y="1344960"/>
            <a:ext cx="162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8 Catch trials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1" name="CustomShape 13"/>
          <p:cNvSpPr/>
          <p:nvPr/>
        </p:nvSpPr>
        <p:spPr>
          <a:xfrm>
            <a:off x="2514960" y="4019760"/>
            <a:ext cx="107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0.9  / 0.1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52" name="Google Shape;248;p31" descr=""/>
          <p:cNvPicPr/>
          <p:nvPr/>
        </p:nvPicPr>
        <p:blipFill>
          <a:blip r:embed="rId6"/>
          <a:stretch/>
        </p:blipFill>
        <p:spPr>
          <a:xfrm>
            <a:off x="1823400" y="6215760"/>
            <a:ext cx="373320" cy="37332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249;p31" descr=""/>
          <p:cNvPicPr/>
          <p:nvPr/>
        </p:nvPicPr>
        <p:blipFill>
          <a:blip r:embed="rId7"/>
          <a:stretch/>
        </p:blipFill>
        <p:spPr>
          <a:xfrm>
            <a:off x="1076040" y="6215760"/>
            <a:ext cx="373320" cy="37332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250;p31" descr=""/>
          <p:cNvPicPr/>
          <p:nvPr/>
        </p:nvPicPr>
        <p:blipFill>
          <a:blip r:embed="rId8"/>
          <a:stretch/>
        </p:blipFill>
        <p:spPr>
          <a:xfrm>
            <a:off x="1823400" y="5520240"/>
            <a:ext cx="373320" cy="373320"/>
          </a:xfrm>
          <a:prstGeom prst="rect">
            <a:avLst/>
          </a:prstGeom>
          <a:ln>
            <a:noFill/>
          </a:ln>
        </p:spPr>
      </p:pic>
      <p:pic>
        <p:nvPicPr>
          <p:cNvPr id="255" name="Google Shape;252;p31" descr=""/>
          <p:cNvPicPr/>
          <p:nvPr/>
        </p:nvPicPr>
        <p:blipFill>
          <a:blip r:embed="rId9"/>
          <a:stretch/>
        </p:blipFill>
        <p:spPr>
          <a:xfrm>
            <a:off x="1076040" y="5520240"/>
            <a:ext cx="373320" cy="373320"/>
          </a:xfrm>
          <a:prstGeom prst="rect">
            <a:avLst/>
          </a:prstGeom>
          <a:ln>
            <a:noFill/>
          </a:ln>
        </p:spPr>
      </p:pic>
      <p:pic>
        <p:nvPicPr>
          <p:cNvPr id="256" name="Google Shape;253;p31" descr=""/>
          <p:cNvPicPr/>
          <p:nvPr/>
        </p:nvPicPr>
        <p:blipFill>
          <a:blip r:embed="rId10"/>
          <a:stretch/>
        </p:blipFill>
        <p:spPr>
          <a:xfrm>
            <a:off x="1818000" y="4755600"/>
            <a:ext cx="373320" cy="373320"/>
          </a:xfrm>
          <a:prstGeom prst="rect">
            <a:avLst/>
          </a:prstGeom>
          <a:ln>
            <a:noFill/>
          </a:ln>
        </p:spPr>
      </p:pic>
      <p:pic>
        <p:nvPicPr>
          <p:cNvPr id="257" name="Google Shape;254;p31" descr=""/>
          <p:cNvPicPr/>
          <p:nvPr/>
        </p:nvPicPr>
        <p:blipFill>
          <a:blip r:embed="rId11"/>
          <a:stretch/>
        </p:blipFill>
        <p:spPr>
          <a:xfrm>
            <a:off x="1070280" y="4755240"/>
            <a:ext cx="374040" cy="374040"/>
          </a:xfrm>
          <a:prstGeom prst="rect">
            <a:avLst/>
          </a:prstGeom>
          <a:ln>
            <a:noFill/>
          </a:ln>
        </p:spPr>
      </p:pic>
      <p:pic>
        <p:nvPicPr>
          <p:cNvPr id="258" name="Google Shape;255;p31" descr=""/>
          <p:cNvPicPr/>
          <p:nvPr/>
        </p:nvPicPr>
        <p:blipFill>
          <a:blip r:embed="rId12"/>
          <a:stretch/>
        </p:blipFill>
        <p:spPr>
          <a:xfrm>
            <a:off x="1823400" y="4017600"/>
            <a:ext cx="373320" cy="373320"/>
          </a:xfrm>
          <a:prstGeom prst="rect">
            <a:avLst/>
          </a:prstGeom>
          <a:ln>
            <a:noFill/>
          </a:ln>
        </p:spPr>
      </p:pic>
      <p:pic>
        <p:nvPicPr>
          <p:cNvPr id="259" name="Google Shape;256;p31" descr=""/>
          <p:cNvPicPr/>
          <p:nvPr/>
        </p:nvPicPr>
        <p:blipFill>
          <a:blip r:embed="rId13"/>
          <a:stretch/>
        </p:blipFill>
        <p:spPr>
          <a:xfrm>
            <a:off x="1076040" y="4017600"/>
            <a:ext cx="373320" cy="373320"/>
          </a:xfrm>
          <a:prstGeom prst="rect">
            <a:avLst/>
          </a:prstGeom>
          <a:ln>
            <a:noFill/>
          </a:ln>
        </p:spPr>
      </p:pic>
      <p:sp>
        <p:nvSpPr>
          <p:cNvPr id="260" name="CustomShape 14"/>
          <p:cNvSpPr/>
          <p:nvPr/>
        </p:nvSpPr>
        <p:spPr>
          <a:xfrm>
            <a:off x="906480" y="3282120"/>
            <a:ext cx="268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P(winning)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(losing otherwise)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1" name="CustomShape 15"/>
          <p:cNvSpPr/>
          <p:nvPr/>
        </p:nvSpPr>
        <p:spPr>
          <a:xfrm>
            <a:off x="2514960" y="4757760"/>
            <a:ext cx="107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0.8  / 0.2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2" name="CustomShape 16"/>
          <p:cNvSpPr/>
          <p:nvPr/>
        </p:nvSpPr>
        <p:spPr>
          <a:xfrm>
            <a:off x="2514960" y="5522400"/>
            <a:ext cx="107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0.7  / 0.3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3" name="CustomShape 17"/>
          <p:cNvSpPr/>
          <p:nvPr/>
        </p:nvSpPr>
        <p:spPr>
          <a:xfrm>
            <a:off x="2514960" y="6217920"/>
            <a:ext cx="107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0.6  / 0.4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64" name="CustomShape 18"/>
          <p:cNvSpPr/>
          <p:nvPr/>
        </p:nvSpPr>
        <p:spPr>
          <a:xfrm>
            <a:off x="2462760" y="203796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5" name="CustomShape 19"/>
          <p:cNvSpPr/>
          <p:nvPr/>
        </p:nvSpPr>
        <p:spPr>
          <a:xfrm>
            <a:off x="2508480" y="2144880"/>
            <a:ext cx="51516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+1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66" name="Google Shape;274;p32" descr=""/>
          <p:cNvPicPr/>
          <p:nvPr/>
        </p:nvPicPr>
        <p:blipFill>
          <a:blip r:embed="rId14"/>
          <a:stretch/>
        </p:blipFill>
        <p:spPr>
          <a:xfrm>
            <a:off x="7418160" y="2237040"/>
            <a:ext cx="400320" cy="398520"/>
          </a:xfrm>
          <a:prstGeom prst="rect">
            <a:avLst/>
          </a:prstGeom>
          <a:ln>
            <a:noFill/>
          </a:ln>
        </p:spPr>
      </p:pic>
      <p:pic>
        <p:nvPicPr>
          <p:cNvPr id="267" name="Google Shape;272;p32" descr=""/>
          <p:cNvPicPr/>
          <p:nvPr/>
        </p:nvPicPr>
        <p:blipFill>
          <a:blip r:embed="rId15"/>
          <a:stretch/>
        </p:blipFill>
        <p:spPr>
          <a:xfrm>
            <a:off x="6687000" y="4017600"/>
            <a:ext cx="539640" cy="5101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68" name="Google Shape;273;p32" descr=""/>
          <p:cNvPicPr/>
          <p:nvPr/>
        </p:nvPicPr>
        <p:blipFill>
          <a:blip r:embed="rId16"/>
          <a:srcRect l="2970" t="0" r="-2970" b="0"/>
          <a:stretch/>
        </p:blipFill>
        <p:spPr>
          <a:xfrm>
            <a:off x="6687000" y="6049080"/>
            <a:ext cx="539640" cy="5374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69" name="Google Shape;281;p32" descr=""/>
          <p:cNvPicPr/>
          <p:nvPr/>
        </p:nvPicPr>
        <p:blipFill>
          <a:blip r:embed="rId17"/>
          <a:stretch/>
        </p:blipFill>
        <p:spPr>
          <a:xfrm>
            <a:off x="6667560" y="4984560"/>
            <a:ext cx="539640" cy="5374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70" name="CustomShape 20"/>
          <p:cNvSpPr/>
          <p:nvPr/>
        </p:nvSpPr>
        <p:spPr>
          <a:xfrm>
            <a:off x="5886720" y="3282120"/>
            <a:ext cx="268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P(winning)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(losing otherwise)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71" name="CustomShape 21"/>
          <p:cNvSpPr/>
          <p:nvPr/>
        </p:nvSpPr>
        <p:spPr>
          <a:xfrm>
            <a:off x="7234200" y="3944880"/>
            <a:ext cx="462960" cy="276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1.0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0.9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0.8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0.7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0.6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0.5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0.4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0.3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0.2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0.1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0.0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72" name="CustomShape 22"/>
          <p:cNvSpPr/>
          <p:nvPr/>
        </p:nvSpPr>
        <p:spPr>
          <a:xfrm>
            <a:off x="984960" y="3924720"/>
            <a:ext cx="1287360" cy="584280"/>
          </a:xfrm>
          <a:prstGeom prst="rect">
            <a:avLst/>
          </a:prstGeom>
          <a:noFill/>
          <a:ln>
            <a:solidFill>
              <a:srgbClr val="000000"/>
            </a:solidFill>
            <a:custDash>
              <a:ds d="4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" name="CustomShape 23"/>
          <p:cNvSpPr/>
          <p:nvPr/>
        </p:nvSpPr>
        <p:spPr>
          <a:xfrm>
            <a:off x="994320" y="4646880"/>
            <a:ext cx="1287360" cy="584280"/>
          </a:xfrm>
          <a:prstGeom prst="rect">
            <a:avLst/>
          </a:prstGeom>
          <a:noFill/>
          <a:ln>
            <a:solidFill>
              <a:srgbClr val="000000"/>
            </a:solidFill>
            <a:custDash>
              <a:ds d="4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4" name="CustomShape 24"/>
          <p:cNvSpPr/>
          <p:nvPr/>
        </p:nvSpPr>
        <p:spPr>
          <a:xfrm>
            <a:off x="984960" y="5383800"/>
            <a:ext cx="1287360" cy="584280"/>
          </a:xfrm>
          <a:prstGeom prst="rect">
            <a:avLst/>
          </a:prstGeom>
          <a:noFill/>
          <a:ln>
            <a:solidFill>
              <a:srgbClr val="000000"/>
            </a:solidFill>
            <a:custDash>
              <a:ds d="4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5" name="CustomShape 25"/>
          <p:cNvSpPr/>
          <p:nvPr/>
        </p:nvSpPr>
        <p:spPr>
          <a:xfrm>
            <a:off x="981360" y="6109200"/>
            <a:ext cx="1287360" cy="584280"/>
          </a:xfrm>
          <a:prstGeom prst="rect">
            <a:avLst/>
          </a:prstGeom>
          <a:noFill/>
          <a:ln>
            <a:solidFill>
              <a:srgbClr val="000000"/>
            </a:solidFill>
            <a:custDash>
              <a:ds d="400000" sp="100000"/>
            </a:custDash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-58680" y="111240"/>
            <a:ext cx="29822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Results: learning phase 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78" name="Picture 1" descr=""/>
          <p:cNvPicPr/>
          <p:nvPr/>
        </p:nvPicPr>
        <p:blipFill>
          <a:blip r:embed="rId1"/>
          <a:stretch/>
        </p:blipFill>
        <p:spPr>
          <a:xfrm>
            <a:off x="2558880" y="2430360"/>
            <a:ext cx="3963240" cy="2727720"/>
          </a:xfrm>
          <a:prstGeom prst="rect">
            <a:avLst/>
          </a:prstGeom>
          <a:ln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3196080" y="1805400"/>
            <a:ext cx="268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Correct response rate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(i.e., EV maximizing)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0" name="Line 4"/>
          <p:cNvSpPr/>
          <p:nvPr/>
        </p:nvSpPr>
        <p:spPr>
          <a:xfrm>
            <a:off x="3065400" y="3831840"/>
            <a:ext cx="309132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1" name="Picture 3" descr=""/>
          <p:cNvPicPr/>
          <p:nvPr/>
        </p:nvPicPr>
        <p:blipFill>
          <a:blip r:embed="rId2"/>
          <a:stretch/>
        </p:blipFill>
        <p:spPr>
          <a:xfrm>
            <a:off x="9408600" y="2430360"/>
            <a:ext cx="4088880" cy="2727720"/>
          </a:xfrm>
          <a:prstGeom prst="rect">
            <a:avLst/>
          </a:prstGeom>
          <a:ln>
            <a:noFill/>
          </a:ln>
        </p:spPr>
      </p:pic>
      <p:sp>
        <p:nvSpPr>
          <p:cNvPr id="282" name="CustomShape 5"/>
          <p:cNvSpPr/>
          <p:nvPr/>
        </p:nvSpPr>
        <p:spPr>
          <a:xfrm>
            <a:off x="10159560" y="206100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Inferred Q-values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9583200" y="5322600"/>
            <a:ext cx="3966840" cy="8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Q(s,a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t+1</a:t>
            </a:r>
            <a:r>
              <a:rPr b="0" lang="fr-FR" sz="1800" spc="-1" strike="noStrike">
                <a:solidFill>
                  <a:srgbClr val="000000"/>
                </a:solidFill>
                <a:latin typeface="Wingdings"/>
              </a:rPr>
              <a:t>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Q(s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+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α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(r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-Q(s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P(s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1/(1+exp((Q(s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2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-Q(s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8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)))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4" name="Line 7"/>
          <p:cNvSpPr/>
          <p:nvPr/>
        </p:nvSpPr>
        <p:spPr>
          <a:xfrm>
            <a:off x="3065400" y="2772000"/>
            <a:ext cx="309132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-23040" y="111240"/>
            <a:ext cx="283896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Results: elicitation task </a:t>
            </a:r>
            <a:endParaRPr b="0" lang="fr-FR" sz="2000" spc="-1" strike="noStrike">
              <a:latin typeface="Arial"/>
            </a:endParaRPr>
          </a:p>
        </p:txBody>
      </p:sp>
      <p:grpSp>
        <p:nvGrpSpPr>
          <p:cNvPr id="287" name="Group 3"/>
          <p:cNvGrpSpPr/>
          <p:nvPr/>
        </p:nvGrpSpPr>
        <p:grpSpPr>
          <a:xfrm>
            <a:off x="1297080" y="1086840"/>
            <a:ext cx="2601000" cy="584280"/>
            <a:chOff x="1297080" y="1086840"/>
            <a:chExt cx="2601000" cy="584280"/>
          </a:xfrm>
        </p:grpSpPr>
        <p:sp>
          <p:nvSpPr>
            <p:cNvPr id="288" name="CustomShape 4"/>
            <p:cNvSpPr/>
            <p:nvPr/>
          </p:nvSpPr>
          <p:spPr>
            <a:xfrm>
              <a:off x="2827080" y="1182240"/>
              <a:ext cx="1071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000000"/>
                  </a:solidFill>
                  <a:latin typeface="Arial "/>
                </a:rPr>
                <a:t>0.9  / 0.1</a:t>
              </a:r>
              <a:endParaRPr b="0" lang="fr-FR" sz="1800" spc="-1" strike="noStrike">
                <a:latin typeface="Arial"/>
              </a:endParaRPr>
            </a:p>
          </p:txBody>
        </p:sp>
        <p:pic>
          <p:nvPicPr>
            <p:cNvPr id="289" name="Google Shape;255;p31" descr=""/>
            <p:cNvPicPr/>
            <p:nvPr/>
          </p:nvPicPr>
          <p:blipFill>
            <a:blip r:embed="rId1"/>
            <a:stretch/>
          </p:blipFill>
          <p:spPr>
            <a:xfrm>
              <a:off x="2135520" y="1180080"/>
              <a:ext cx="373320" cy="373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0" name="Google Shape;256;p31" descr=""/>
            <p:cNvPicPr/>
            <p:nvPr/>
          </p:nvPicPr>
          <p:blipFill>
            <a:blip r:embed="rId2"/>
            <a:stretch/>
          </p:blipFill>
          <p:spPr>
            <a:xfrm>
              <a:off x="1388160" y="1180080"/>
              <a:ext cx="373320" cy="373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1" name="CustomShape 5"/>
            <p:cNvSpPr/>
            <p:nvPr/>
          </p:nvSpPr>
          <p:spPr>
            <a:xfrm>
              <a:off x="1297080" y="1086840"/>
              <a:ext cx="1287360" cy="584280"/>
            </a:xfrm>
            <a:prstGeom prst="rect">
              <a:avLst/>
            </a:prstGeom>
            <a:noFill/>
            <a:ln>
              <a:solidFill>
                <a:srgbClr val="000000"/>
              </a:solidFill>
              <a:custDash>
                <a:ds d="400000" sp="100000"/>
              </a:custDash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  <p:pic>
        <p:nvPicPr>
          <p:cNvPr id="292" name="Picture 7" descr=""/>
          <p:cNvPicPr/>
          <p:nvPr/>
        </p:nvPicPr>
        <p:blipFill>
          <a:blip r:embed="rId3"/>
          <a:stretch/>
        </p:blipFill>
        <p:spPr>
          <a:xfrm>
            <a:off x="801360" y="2365200"/>
            <a:ext cx="3755880" cy="2294280"/>
          </a:xfrm>
          <a:prstGeom prst="rect">
            <a:avLst/>
          </a:prstGeom>
          <a:ln>
            <a:noFill/>
          </a:ln>
        </p:spPr>
      </p:pic>
      <p:sp>
        <p:nvSpPr>
          <p:cNvPr id="293" name="CustomShape 6"/>
          <p:cNvSpPr/>
          <p:nvPr/>
        </p:nvSpPr>
        <p:spPr>
          <a:xfrm>
            <a:off x="1297080" y="191016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“</a:t>
            </a: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Extreme” value options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97480" y="191016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All options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295" name="Picture 1" descr=""/>
          <p:cNvPicPr/>
          <p:nvPr/>
        </p:nvPicPr>
        <p:blipFill>
          <a:blip r:embed="rId4"/>
          <a:stretch/>
        </p:blipFill>
        <p:spPr>
          <a:xfrm>
            <a:off x="4854600" y="2365200"/>
            <a:ext cx="3770640" cy="2303640"/>
          </a:xfrm>
          <a:prstGeom prst="rect">
            <a:avLst/>
          </a:prstGeom>
          <a:ln>
            <a:noFill/>
          </a:ln>
        </p:spPr>
      </p:pic>
      <p:grpSp>
        <p:nvGrpSpPr>
          <p:cNvPr id="296" name="Group 8"/>
          <p:cNvGrpSpPr/>
          <p:nvPr/>
        </p:nvGrpSpPr>
        <p:grpSpPr>
          <a:xfrm>
            <a:off x="159120" y="3181320"/>
            <a:ext cx="5598000" cy="2601720"/>
            <a:chOff x="159120" y="3181320"/>
            <a:chExt cx="5598000" cy="2601720"/>
          </a:xfrm>
        </p:grpSpPr>
        <p:sp>
          <p:nvSpPr>
            <p:cNvPr id="297" name="Line 9"/>
            <p:cNvSpPr/>
            <p:nvPr/>
          </p:nvSpPr>
          <p:spPr>
            <a:xfrm flipH="1">
              <a:off x="1388160" y="3181320"/>
              <a:ext cx="560520" cy="19476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98" name="CustomShape 10"/>
            <p:cNvSpPr/>
            <p:nvPr/>
          </p:nvSpPr>
          <p:spPr>
            <a:xfrm>
              <a:off x="159120" y="5128920"/>
              <a:ext cx="245808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 "/>
                </a:rPr>
                <a:t>Choosing </a:t>
              </a:r>
              <a:endParaRPr b="0" lang="fr-F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 "/>
                </a:rPr>
                <a:t>too much the symbol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299" name="CustomShape 11"/>
            <p:cNvSpPr/>
            <p:nvPr/>
          </p:nvSpPr>
          <p:spPr>
            <a:xfrm>
              <a:off x="3346920" y="5144040"/>
              <a:ext cx="24102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 "/>
                </a:rPr>
                <a:t>Choosing</a:t>
              </a:r>
              <a:endParaRPr b="0" lang="fr-F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 "/>
                </a:rPr>
                <a:t> </a:t>
              </a:r>
              <a:r>
                <a:rPr b="0" lang="fr-FR" sz="1800" spc="-1" strike="noStrike">
                  <a:solidFill>
                    <a:srgbClr val="000000"/>
                  </a:solidFill>
                  <a:latin typeface="Arial "/>
                </a:rPr>
                <a:t>too much the lottery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300" name="Line 12"/>
            <p:cNvSpPr/>
            <p:nvPr/>
          </p:nvSpPr>
          <p:spPr>
            <a:xfrm>
              <a:off x="3375360" y="3791160"/>
              <a:ext cx="1176480" cy="13525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  <a:tailEnd len="med" type="triangle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</p:spTree>
  </p:cSld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2" name="CustomShape 2"/>
          <p:cNvSpPr/>
          <p:nvPr/>
        </p:nvSpPr>
        <p:spPr>
          <a:xfrm>
            <a:off x="42480" y="111240"/>
            <a:ext cx="39758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Interim conclusions and criticisms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211680" y="802800"/>
            <a:ext cx="836928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Participants have trouble comparing values coming from experience and described (the ‘</a:t>
            </a:r>
            <a:r>
              <a:rPr b="0" i="1" lang="fr-FR" sz="2200" spc="-1" strike="noStrike">
                <a:solidFill>
                  <a:srgbClr val="000000"/>
                </a:solidFill>
                <a:latin typeface="Arial "/>
              </a:rPr>
              <a:t>impassable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’ gap)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Participants follow a </a:t>
            </a:r>
            <a:r>
              <a:rPr b="0" i="1" lang="fr-FR" sz="2200" spc="-1" strike="noStrike">
                <a:solidFill>
                  <a:srgbClr val="000000"/>
                </a:solidFill>
                <a:latin typeface="Arial "/>
              </a:rPr>
              <a:t>better-than-zero 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heuristic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211680" y="5282640"/>
            <a:ext cx="72147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Criticism: </a:t>
            </a:r>
            <a:endParaRPr b="0" lang="fr-FR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It is just because learning was not sufficient</a:t>
            </a:r>
            <a:endParaRPr b="0" lang="fr-FR" sz="2200" spc="-1" strike="noStrike">
              <a:latin typeface="Arial"/>
            </a:endParaRPr>
          </a:p>
        </p:txBody>
      </p:sp>
      <p:pic>
        <p:nvPicPr>
          <p:cNvPr id="305" name="Picture 3" descr=""/>
          <p:cNvPicPr/>
          <p:nvPr/>
        </p:nvPicPr>
        <p:blipFill>
          <a:blip r:embed="rId1"/>
          <a:stretch/>
        </p:blipFill>
        <p:spPr>
          <a:xfrm>
            <a:off x="6320160" y="4791600"/>
            <a:ext cx="2537280" cy="1750680"/>
          </a:xfrm>
          <a:prstGeom prst="rect">
            <a:avLst/>
          </a:prstGeom>
          <a:ln>
            <a:noFill/>
          </a:ln>
        </p:spPr>
      </p:pic>
      <p:sp>
        <p:nvSpPr>
          <p:cNvPr id="306" name="CustomShape 5"/>
          <p:cNvSpPr/>
          <p:nvPr/>
        </p:nvSpPr>
        <p:spPr>
          <a:xfrm>
            <a:off x="4452120" y="280872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Inferring values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4082760" y="3375360"/>
            <a:ext cx="386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901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P(choice)=1/(1+exp((EV(D)-</a:t>
            </a:r>
            <a:r>
              <a:rPr b="1" lang="fr-FR" sz="1800" spc="-1" strike="noStrike">
                <a:solidFill>
                  <a:srgbClr val="ff0000"/>
                </a:solidFill>
                <a:latin typeface="Arial"/>
              </a:rPr>
              <a:t>EV(E)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)))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08" name="Picture 5" descr=""/>
          <p:cNvPicPr/>
          <p:nvPr/>
        </p:nvPicPr>
        <p:blipFill>
          <a:blip r:embed="rId2"/>
          <a:stretch/>
        </p:blipFill>
        <p:spPr>
          <a:xfrm>
            <a:off x="572760" y="2430360"/>
            <a:ext cx="3538800" cy="23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0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0" y="1356840"/>
            <a:ext cx="9143640" cy="47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000000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forgetting and insufficient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215" dur="indefinite" restart="never" nodeType="tmRoot">
          <p:childTnLst>
            <p:seq>
              <p:cTn id="2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3" name="CustomShape 2"/>
          <p:cNvSpPr/>
          <p:nvPr/>
        </p:nvSpPr>
        <p:spPr>
          <a:xfrm>
            <a:off x="9720" y="111240"/>
            <a:ext cx="261648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Experimental designs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1986840" y="1347120"/>
            <a:ext cx="477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Experiment 2: Experiment 1 + blocked design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4963680" y="41072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6" name="Google Shape;270;p32" descr=""/>
          <p:cNvPicPr/>
          <p:nvPr/>
        </p:nvPicPr>
        <p:blipFill>
          <a:blip r:embed="rId1"/>
          <a:stretch/>
        </p:blipFill>
        <p:spPr>
          <a:xfrm>
            <a:off x="5839200" y="431460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17" name="Google Shape;271;p32" descr=""/>
          <p:cNvPicPr/>
          <p:nvPr/>
        </p:nvPicPr>
        <p:blipFill>
          <a:blip r:embed="rId2"/>
          <a:stretch/>
        </p:blipFill>
        <p:spPr>
          <a:xfrm>
            <a:off x="5133240" y="431460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318" name="CustomShape 5"/>
          <p:cNvSpPr/>
          <p:nvPr/>
        </p:nvSpPr>
        <p:spPr>
          <a:xfrm>
            <a:off x="5127480" y="46274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5491080" y="453312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" name="CustomShape 7"/>
          <p:cNvSpPr/>
          <p:nvPr/>
        </p:nvSpPr>
        <p:spPr>
          <a:xfrm>
            <a:off x="5536800" y="4640400"/>
            <a:ext cx="51516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+1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>
            <a:off x="6301080" y="4640400"/>
            <a:ext cx="51516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-1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22" name="CustomShape 9"/>
          <p:cNvSpPr/>
          <p:nvPr/>
        </p:nvSpPr>
        <p:spPr>
          <a:xfrm>
            <a:off x="2314800" y="41072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3" name="Google Shape;270;p32" descr=""/>
          <p:cNvPicPr/>
          <p:nvPr/>
        </p:nvPicPr>
        <p:blipFill>
          <a:blip r:embed="rId3"/>
          <a:stretch/>
        </p:blipFill>
        <p:spPr>
          <a:xfrm>
            <a:off x="3189960" y="431460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24" name="Google Shape;271;p32" descr=""/>
          <p:cNvPicPr/>
          <p:nvPr/>
        </p:nvPicPr>
        <p:blipFill>
          <a:blip r:embed="rId4"/>
          <a:stretch/>
        </p:blipFill>
        <p:spPr>
          <a:xfrm>
            <a:off x="2484360" y="431460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325" name="CustomShape 10"/>
          <p:cNvSpPr/>
          <p:nvPr/>
        </p:nvSpPr>
        <p:spPr>
          <a:xfrm>
            <a:off x="2478600" y="46274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26" name="CustomShape 11"/>
          <p:cNvSpPr/>
          <p:nvPr/>
        </p:nvSpPr>
        <p:spPr>
          <a:xfrm>
            <a:off x="2842200" y="451008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7" name="CustomShape 12"/>
          <p:cNvSpPr/>
          <p:nvPr/>
        </p:nvSpPr>
        <p:spPr>
          <a:xfrm>
            <a:off x="2887920" y="4617360"/>
            <a:ext cx="51516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+1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28" name="CustomShape 13"/>
          <p:cNvSpPr/>
          <p:nvPr/>
        </p:nvSpPr>
        <p:spPr>
          <a:xfrm>
            <a:off x="1454040" y="3501000"/>
            <a:ext cx="6145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Experiment 3: Experiment 2 + complete feedback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9" name="CustomShape 14"/>
          <p:cNvSpPr/>
          <p:nvPr/>
        </p:nvSpPr>
        <p:spPr>
          <a:xfrm>
            <a:off x="2063160" y="1975320"/>
            <a:ext cx="1670040" cy="415800"/>
          </a:xfrm>
          <a:prstGeom prst="rect">
            <a:avLst/>
          </a:prstGeom>
          <a:blipFill rotWithShape="0">
            <a:blip r:embed="rId5">
              <a:alphaModFix amt="3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5"/>
          <p:cNvSpPr/>
          <p:nvPr/>
        </p:nvSpPr>
        <p:spPr>
          <a:xfrm>
            <a:off x="4838040" y="1975320"/>
            <a:ext cx="1670040" cy="415800"/>
          </a:xfrm>
          <a:prstGeom prst="rect">
            <a:avLst/>
          </a:prstGeom>
          <a:blipFill rotWithShape="0">
            <a:blip r:embed="rId6">
              <a:alphaModFix amt="3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6"/>
          <p:cNvSpPr/>
          <p:nvPr/>
        </p:nvSpPr>
        <p:spPr>
          <a:xfrm>
            <a:off x="2302560" y="2577240"/>
            <a:ext cx="4048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(each color represents choice context)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2" name="CustomShape 17"/>
          <p:cNvSpPr/>
          <p:nvPr/>
        </p:nvSpPr>
        <p:spPr>
          <a:xfrm>
            <a:off x="4207320" y="1964520"/>
            <a:ext cx="31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Wingdings"/>
              </a:rPr>
              <a:t>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3" name="CustomShape 18"/>
          <p:cNvSpPr/>
          <p:nvPr/>
        </p:nvSpPr>
        <p:spPr>
          <a:xfrm>
            <a:off x="4412520" y="4442760"/>
            <a:ext cx="31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Wingdings"/>
              </a:rPr>
              <a:t>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10440" y="111240"/>
            <a:ext cx="28436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Results: learning phase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36" name="Picture 1" descr=""/>
          <p:cNvPicPr/>
          <p:nvPr/>
        </p:nvPicPr>
        <p:blipFill>
          <a:blip r:embed="rId1"/>
          <a:stretch/>
        </p:blipFill>
        <p:spPr>
          <a:xfrm>
            <a:off x="1491480" y="2975400"/>
            <a:ext cx="3130560" cy="2154600"/>
          </a:xfrm>
          <a:prstGeom prst="rect">
            <a:avLst/>
          </a:prstGeom>
          <a:ln>
            <a:noFill/>
          </a:ln>
        </p:spPr>
      </p:pic>
      <p:pic>
        <p:nvPicPr>
          <p:cNvPr id="337" name="Picture 2" descr=""/>
          <p:cNvPicPr/>
          <p:nvPr/>
        </p:nvPicPr>
        <p:blipFill>
          <a:blip r:embed="rId2"/>
          <a:stretch/>
        </p:blipFill>
        <p:spPr>
          <a:xfrm>
            <a:off x="4622400" y="2975400"/>
            <a:ext cx="3130560" cy="215460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1713960" y="2322720"/>
            <a:ext cx="268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Experiment 2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Blocked / Partial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4844880" y="2322720"/>
            <a:ext cx="268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Experiment 3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Blocked / Complete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0" name="Line 5"/>
          <p:cNvSpPr/>
          <p:nvPr/>
        </p:nvSpPr>
        <p:spPr>
          <a:xfrm>
            <a:off x="1939680" y="4070520"/>
            <a:ext cx="245988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1" name="Line 6"/>
          <p:cNvSpPr/>
          <p:nvPr/>
        </p:nvSpPr>
        <p:spPr>
          <a:xfrm>
            <a:off x="1939680" y="3256200"/>
            <a:ext cx="245988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2" name="Line 7"/>
          <p:cNvSpPr/>
          <p:nvPr/>
        </p:nvSpPr>
        <p:spPr>
          <a:xfrm>
            <a:off x="5070240" y="4070520"/>
            <a:ext cx="245988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3" name="Line 8"/>
          <p:cNvSpPr/>
          <p:nvPr/>
        </p:nvSpPr>
        <p:spPr>
          <a:xfrm>
            <a:off x="5070240" y="3256200"/>
            <a:ext cx="245988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44" name="Picture 16" descr=""/>
          <p:cNvPicPr/>
          <p:nvPr/>
        </p:nvPicPr>
        <p:blipFill>
          <a:blip r:embed="rId3"/>
          <a:stretch/>
        </p:blipFill>
        <p:spPr>
          <a:xfrm>
            <a:off x="0" y="622440"/>
            <a:ext cx="1955520" cy="175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1" dur="indefinite" restart="never" nodeType="tmRoot">
          <p:childTnLst>
            <p:seq>
              <p:cTn id="252" dur="indefinite" nodeType="mainSeq">
                <p:childTnLst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0" y="5918040"/>
            <a:ext cx="9143640" cy="93960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2"/>
          <p:cNvSpPr/>
          <p:nvPr/>
        </p:nvSpPr>
        <p:spPr>
          <a:xfrm>
            <a:off x="0" y="11880"/>
            <a:ext cx="9143640" cy="93960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3"/>
          <p:cNvSpPr/>
          <p:nvPr/>
        </p:nvSpPr>
        <p:spPr>
          <a:xfrm>
            <a:off x="-4680" y="6075000"/>
            <a:ext cx="5222880" cy="678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stefano.palminteri@ens.fr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https://lnc2.dec.ens.fr/en/human-reinforcement-</a:t>
            </a:r>
            <a:r>
              <a:rPr b="0" lang="fr-FR" sz="16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learning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0" y="1764720"/>
            <a:ext cx="9143640" cy="1286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800"/>
              </a:spcBef>
            </a:pPr>
            <a:r>
              <a:rPr b="1" lang="fr-FR" sz="36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1" i="1" lang="fr-FR" sz="3600" spc="-1" strike="noStrike">
                <a:solidFill>
                  <a:srgbClr val="ff0000"/>
                </a:solidFill>
                <a:latin typeface="Arial"/>
              </a:rPr>
              <a:t>almost</a:t>
            </a:r>
            <a:r>
              <a:rPr b="1" lang="fr-FR" sz="3600" spc="-1" strike="noStrike">
                <a:solidFill>
                  <a:srgbClr val="000000"/>
                </a:solidFill>
                <a:latin typeface="Arial"/>
              </a:rPr>
              <a:t> impassable gap between 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b="1" lang="fr-FR" sz="3000" spc="-1" strike="noStrike">
                <a:solidFill>
                  <a:srgbClr val="000000"/>
                </a:solidFill>
                <a:latin typeface="Arial"/>
              </a:rPr>
              <a:t>experienced and described values</a:t>
            </a:r>
            <a:endParaRPr b="0" lang="fr-FR" sz="3000" spc="-1" strike="noStrike">
              <a:latin typeface="Arial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1326600" y="3455280"/>
            <a:ext cx="7201080" cy="201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fr-FR" sz="3000" spc="-1" strike="noStrike">
                <a:solidFill>
                  <a:srgbClr val="595959"/>
                </a:solidFill>
                <a:latin typeface="Arial"/>
              </a:rPr>
              <a:t>Stefano Palminteri</a:t>
            </a:r>
            <a:endParaRPr b="0" lang="fr-FR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fr-FR" sz="2000" spc="-1" strike="noStrike">
                <a:solidFill>
                  <a:srgbClr val="595959"/>
                </a:solidFill>
                <a:latin typeface="Arial"/>
              </a:rPr>
              <a:t>Human Reinforcement Learning team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>
                <a:solidFill>
                  <a:srgbClr val="595959"/>
                </a:solidFill>
                <a:latin typeface="Arial"/>
              </a:rPr>
              <a:t>Laboratoire de Neurosciences Cognitives et Computationnelles (LNC2) 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>
                <a:solidFill>
                  <a:srgbClr val="595959"/>
                </a:solidFill>
                <a:latin typeface="Arial"/>
              </a:rPr>
              <a:t>Institut National de la Santé et de la Recherche Médicale (INSERM)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>
                <a:solidFill>
                  <a:srgbClr val="595959"/>
                </a:solidFill>
                <a:latin typeface="Arial"/>
              </a:rPr>
              <a:t>École Normale Supérieure (ENS) 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0" name="CustomShape 6"/>
          <p:cNvSpPr/>
          <p:nvPr/>
        </p:nvSpPr>
        <p:spPr>
          <a:xfrm>
            <a:off x="0" y="120600"/>
            <a:ext cx="565128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DR@W Forum  16 Jan 2020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61" name="Picture 17" descr=""/>
          <p:cNvPicPr/>
          <p:nvPr/>
        </p:nvPicPr>
        <p:blipFill>
          <a:blip r:embed="rId4"/>
          <a:stretch/>
        </p:blipFill>
        <p:spPr>
          <a:xfrm>
            <a:off x="7725240" y="6090840"/>
            <a:ext cx="1355040" cy="634680"/>
          </a:xfrm>
          <a:prstGeom prst="rect">
            <a:avLst/>
          </a:prstGeom>
          <a:ln>
            <a:noFill/>
          </a:ln>
        </p:spPr>
      </p:pic>
      <p:pic>
        <p:nvPicPr>
          <p:cNvPr id="62" name="Picture 16" descr=""/>
          <p:cNvPicPr/>
          <p:nvPr/>
        </p:nvPicPr>
        <p:blipFill>
          <a:blip r:embed="rId5"/>
          <a:stretch/>
        </p:blipFill>
        <p:spPr>
          <a:xfrm>
            <a:off x="5232600" y="5918040"/>
            <a:ext cx="2467080" cy="93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6" name="CustomShape 2"/>
          <p:cNvSpPr/>
          <p:nvPr/>
        </p:nvSpPr>
        <p:spPr>
          <a:xfrm>
            <a:off x="11520" y="111240"/>
            <a:ext cx="271260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Results: elicitation test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47" name="Picture 1" descr=""/>
          <p:cNvPicPr/>
          <p:nvPr/>
        </p:nvPicPr>
        <p:blipFill>
          <a:blip r:embed="rId1"/>
          <a:stretch/>
        </p:blipFill>
        <p:spPr>
          <a:xfrm>
            <a:off x="0" y="1557720"/>
            <a:ext cx="3146760" cy="1922400"/>
          </a:xfrm>
          <a:prstGeom prst="rect">
            <a:avLst/>
          </a:prstGeom>
          <a:ln>
            <a:noFill/>
          </a:ln>
        </p:spPr>
      </p:pic>
      <p:pic>
        <p:nvPicPr>
          <p:cNvPr id="348" name="Picture 2" descr=""/>
          <p:cNvPicPr/>
          <p:nvPr/>
        </p:nvPicPr>
        <p:blipFill>
          <a:blip r:embed="rId2"/>
          <a:stretch/>
        </p:blipFill>
        <p:spPr>
          <a:xfrm>
            <a:off x="0" y="3744000"/>
            <a:ext cx="3146760" cy="1922400"/>
          </a:xfrm>
          <a:prstGeom prst="rect">
            <a:avLst/>
          </a:prstGeom>
          <a:ln>
            <a:noFill/>
          </a:ln>
        </p:spPr>
      </p:pic>
      <p:pic>
        <p:nvPicPr>
          <p:cNvPr id="349" name="Picture 3" descr=""/>
          <p:cNvPicPr/>
          <p:nvPr/>
        </p:nvPicPr>
        <p:blipFill>
          <a:blip r:embed="rId3"/>
          <a:stretch/>
        </p:blipFill>
        <p:spPr>
          <a:xfrm>
            <a:off x="3240360" y="1557720"/>
            <a:ext cx="3146760" cy="1922400"/>
          </a:xfrm>
          <a:prstGeom prst="rect">
            <a:avLst/>
          </a:prstGeom>
          <a:ln>
            <a:noFill/>
          </a:ln>
        </p:spPr>
      </p:pic>
      <p:pic>
        <p:nvPicPr>
          <p:cNvPr id="350" name="Picture 4" descr=""/>
          <p:cNvPicPr/>
          <p:nvPr/>
        </p:nvPicPr>
        <p:blipFill>
          <a:blip r:embed="rId4"/>
          <a:stretch/>
        </p:blipFill>
        <p:spPr>
          <a:xfrm>
            <a:off x="3240360" y="3744000"/>
            <a:ext cx="3146760" cy="1922400"/>
          </a:xfrm>
          <a:prstGeom prst="rect">
            <a:avLst/>
          </a:prstGeom>
          <a:ln>
            <a:noFill/>
          </a:ln>
        </p:spPr>
      </p:pic>
      <p:pic>
        <p:nvPicPr>
          <p:cNvPr id="351" name="Picture 6" descr=""/>
          <p:cNvPicPr/>
          <p:nvPr/>
        </p:nvPicPr>
        <p:blipFill>
          <a:blip r:embed="rId5"/>
          <a:stretch/>
        </p:blipFill>
        <p:spPr>
          <a:xfrm>
            <a:off x="6280200" y="3744000"/>
            <a:ext cx="2863440" cy="1922400"/>
          </a:xfrm>
          <a:prstGeom prst="rect">
            <a:avLst/>
          </a:prstGeom>
          <a:ln>
            <a:noFill/>
          </a:ln>
        </p:spPr>
      </p:pic>
      <p:pic>
        <p:nvPicPr>
          <p:cNvPr id="352" name="Picture 7" descr=""/>
          <p:cNvPicPr/>
          <p:nvPr/>
        </p:nvPicPr>
        <p:blipFill>
          <a:blip r:embed="rId6"/>
          <a:stretch/>
        </p:blipFill>
        <p:spPr>
          <a:xfrm>
            <a:off x="6280200" y="1557720"/>
            <a:ext cx="2863440" cy="1922400"/>
          </a:xfrm>
          <a:prstGeom prst="rect">
            <a:avLst/>
          </a:prstGeom>
          <a:ln>
            <a:noFill/>
          </a:ln>
        </p:spPr>
      </p:pic>
      <p:sp>
        <p:nvSpPr>
          <p:cNvPr id="353" name="CustomShape 3"/>
          <p:cNvSpPr/>
          <p:nvPr/>
        </p:nvSpPr>
        <p:spPr>
          <a:xfrm>
            <a:off x="6369120" y="118836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Inferred Values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230760" y="119304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“</a:t>
            </a: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Extreme” value options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3471120" y="119304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All options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6" name="Line 6"/>
          <p:cNvSpPr/>
          <p:nvPr/>
        </p:nvSpPr>
        <p:spPr>
          <a:xfrm flipV="1">
            <a:off x="6652440" y="1760760"/>
            <a:ext cx="2169720" cy="15159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7" name="Line 7"/>
          <p:cNvSpPr/>
          <p:nvPr/>
        </p:nvSpPr>
        <p:spPr>
          <a:xfrm flipV="1">
            <a:off x="6652080" y="3894480"/>
            <a:ext cx="2170080" cy="155628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271" dur="indefinite" restart="never" nodeType="tmRoot">
          <p:childTnLst>
            <p:seq>
              <p:cTn id="272" dur="indefinite" nodeType="mainSeq">
                <p:childTnLst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9" name="CustomShape 2"/>
          <p:cNvSpPr/>
          <p:nvPr/>
        </p:nvSpPr>
        <p:spPr>
          <a:xfrm>
            <a:off x="14040" y="111240"/>
            <a:ext cx="39758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Interim conclusions and criticisms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211680" y="802800"/>
            <a:ext cx="89319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Improving learning (even quite significantly) does not improve the commensurability of experienced and described values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384840" y="4955400"/>
            <a:ext cx="8388360" cy="17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Criticism: </a:t>
            </a:r>
            <a:endParaRPr b="0" lang="fr-FR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The elicitation tasks occurring </a:t>
            </a:r>
            <a:r>
              <a:rPr b="0" i="1" lang="fr-FR" sz="2200" spc="-1" strike="noStrike">
                <a:solidFill>
                  <a:srgbClr val="000000"/>
                </a:solidFill>
                <a:latin typeface="Arial "/>
              </a:rPr>
              <a:t>after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learning, participants may have partially forgot the values (regression to the mean)</a:t>
            </a:r>
            <a:endParaRPr b="0" lang="fr-FR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Participants did not memorize </a:t>
            </a:r>
            <a:r>
              <a:rPr b="0" i="1" lang="fr-FR" sz="2200" spc="-1" strike="noStrike">
                <a:solidFill>
                  <a:srgbClr val="000000"/>
                </a:solidFill>
                <a:latin typeface="Arial "/>
              </a:rPr>
              <a:t>actively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and were surprised by the elicitation task</a:t>
            </a:r>
            <a:r>
              <a:rPr b="0" i="1" lang="fr-FR" sz="2200" spc="-1" strike="noStrike">
                <a:solidFill>
                  <a:srgbClr val="000000"/>
                </a:solidFill>
                <a:latin typeface="Arial "/>
              </a:rPr>
              <a:t> </a:t>
            </a:r>
            <a:endParaRPr b="0" lang="fr-FR" sz="2200" spc="-1" strike="noStrike">
              <a:latin typeface="Arial"/>
            </a:endParaRPr>
          </a:p>
        </p:txBody>
      </p:sp>
      <p:pic>
        <p:nvPicPr>
          <p:cNvPr id="362" name="Picture 1" descr=""/>
          <p:cNvPicPr/>
          <p:nvPr/>
        </p:nvPicPr>
        <p:blipFill>
          <a:blip r:embed="rId1"/>
          <a:stretch/>
        </p:blipFill>
        <p:spPr>
          <a:xfrm>
            <a:off x="1023480" y="2273400"/>
            <a:ext cx="3301560" cy="2167560"/>
          </a:xfrm>
          <a:prstGeom prst="rect">
            <a:avLst/>
          </a:prstGeom>
          <a:ln>
            <a:noFill/>
          </a:ln>
        </p:spPr>
      </p:pic>
      <p:sp>
        <p:nvSpPr>
          <p:cNvPr id="363" name="CustomShape 5"/>
          <p:cNvSpPr/>
          <p:nvPr/>
        </p:nvSpPr>
        <p:spPr>
          <a:xfrm>
            <a:off x="1347480" y="190404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Correct choice rate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4" name="CustomShape 6"/>
          <p:cNvSpPr/>
          <p:nvPr/>
        </p:nvSpPr>
        <p:spPr>
          <a:xfrm>
            <a:off x="1347480" y="435960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E1  /  E2  /  E3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5" name="Line 7"/>
          <p:cNvSpPr/>
          <p:nvPr/>
        </p:nvSpPr>
        <p:spPr>
          <a:xfrm>
            <a:off x="1458720" y="3378600"/>
            <a:ext cx="257436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6" name="Line 8"/>
          <p:cNvSpPr/>
          <p:nvPr/>
        </p:nvSpPr>
        <p:spPr>
          <a:xfrm>
            <a:off x="1458720" y="2553120"/>
            <a:ext cx="257436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67" name="Picture 9" descr=""/>
          <p:cNvPicPr/>
          <p:nvPr/>
        </p:nvPicPr>
        <p:blipFill>
          <a:blip r:embed="rId2"/>
          <a:stretch/>
        </p:blipFill>
        <p:spPr>
          <a:xfrm>
            <a:off x="4908600" y="2273400"/>
            <a:ext cx="3249000" cy="2167560"/>
          </a:xfrm>
          <a:prstGeom prst="rect">
            <a:avLst/>
          </a:prstGeom>
          <a:ln>
            <a:noFill/>
          </a:ln>
        </p:spPr>
      </p:pic>
      <p:sp>
        <p:nvSpPr>
          <p:cNvPr id="368" name="CustomShape 9"/>
          <p:cNvSpPr/>
          <p:nvPr/>
        </p:nvSpPr>
        <p:spPr>
          <a:xfrm>
            <a:off x="5155560" y="190404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Slope inferred values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9" name="CustomShape 10"/>
          <p:cNvSpPr/>
          <p:nvPr/>
        </p:nvSpPr>
        <p:spPr>
          <a:xfrm>
            <a:off x="5240160" y="431028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E1  /  E2  /  E3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0" name="Line 11"/>
          <p:cNvSpPr/>
          <p:nvPr/>
        </p:nvSpPr>
        <p:spPr>
          <a:xfrm>
            <a:off x="5351400" y="3022920"/>
            <a:ext cx="257436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0" y="1356840"/>
            <a:ext cx="9143640" cy="47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000000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Controlling for forgetting and insufficient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299" dur="indefinite" restart="never" nodeType="tmRoot">
          <p:childTnLst>
            <p:seq>
              <p:cTn id="3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5" name="CustomShape 2"/>
          <p:cNvSpPr/>
          <p:nvPr/>
        </p:nvSpPr>
        <p:spPr>
          <a:xfrm>
            <a:off x="9720" y="111240"/>
            <a:ext cx="261648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Experimental designs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2133000" y="718560"/>
            <a:ext cx="440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Experiment 4: Experiment 3 + EE choices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597600" y="193428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8" name="Google Shape;270;p32" descr=""/>
          <p:cNvPicPr/>
          <p:nvPr/>
        </p:nvPicPr>
        <p:blipFill>
          <a:blip r:embed="rId1"/>
          <a:stretch/>
        </p:blipFill>
        <p:spPr>
          <a:xfrm>
            <a:off x="1473120" y="2141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379" name="Google Shape;271;p32" descr=""/>
          <p:cNvPicPr/>
          <p:nvPr/>
        </p:nvPicPr>
        <p:blipFill>
          <a:blip r:embed="rId2"/>
          <a:stretch/>
        </p:blipFill>
        <p:spPr>
          <a:xfrm>
            <a:off x="767520" y="214164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380" name="CustomShape 5"/>
          <p:cNvSpPr/>
          <p:nvPr/>
        </p:nvSpPr>
        <p:spPr>
          <a:xfrm>
            <a:off x="761400" y="24548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81" name="Line 6"/>
          <p:cNvSpPr/>
          <p:nvPr/>
        </p:nvSpPr>
        <p:spPr>
          <a:xfrm>
            <a:off x="415080" y="1323360"/>
            <a:ext cx="836784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2" name="CustomShape 7"/>
          <p:cNvSpPr/>
          <p:nvPr/>
        </p:nvSpPr>
        <p:spPr>
          <a:xfrm>
            <a:off x="5536440" y="192672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3" name="Google Shape;271;p32" descr=""/>
          <p:cNvPicPr/>
          <p:nvPr/>
        </p:nvPicPr>
        <p:blipFill>
          <a:blip r:embed="rId3"/>
          <a:stretch/>
        </p:blipFill>
        <p:spPr>
          <a:xfrm>
            <a:off x="5706000" y="213408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384" name="CustomShape 8"/>
          <p:cNvSpPr/>
          <p:nvPr/>
        </p:nvSpPr>
        <p:spPr>
          <a:xfrm>
            <a:off x="5700240" y="244692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85" name="Google Shape;211;p28" descr=""/>
          <p:cNvPicPr/>
          <p:nvPr/>
        </p:nvPicPr>
        <p:blipFill>
          <a:blip r:embed="rId4"/>
          <a:srcRect l="5182" t="12010" r="70861" b="18153"/>
          <a:stretch/>
        </p:blipFill>
        <p:spPr>
          <a:xfrm>
            <a:off x="6472080" y="2143440"/>
            <a:ext cx="356760" cy="36072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</p:pic>
      <p:sp>
        <p:nvSpPr>
          <p:cNvPr id="386" name="CustomShape 9"/>
          <p:cNvSpPr/>
          <p:nvPr/>
        </p:nvSpPr>
        <p:spPr>
          <a:xfrm>
            <a:off x="416520" y="1499760"/>
            <a:ext cx="175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Learning phase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87" name="CustomShape 10"/>
          <p:cNvSpPr/>
          <p:nvPr/>
        </p:nvSpPr>
        <p:spPr>
          <a:xfrm>
            <a:off x="3043440" y="5269680"/>
            <a:ext cx="1218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Elicitation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Phase S1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88" name="CustomShape 11"/>
          <p:cNvSpPr/>
          <p:nvPr/>
        </p:nvSpPr>
        <p:spPr>
          <a:xfrm>
            <a:off x="7270200" y="19346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12"/>
          <p:cNvSpPr/>
          <p:nvPr/>
        </p:nvSpPr>
        <p:spPr>
          <a:xfrm>
            <a:off x="8199000" y="24548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90" name="Google Shape;211;p28" descr=""/>
          <p:cNvPicPr/>
          <p:nvPr/>
        </p:nvPicPr>
        <p:blipFill>
          <a:blip r:embed="rId5"/>
          <a:srcRect l="5182" t="12010" r="70861" b="18153"/>
          <a:stretch/>
        </p:blipFill>
        <p:spPr>
          <a:xfrm>
            <a:off x="8205480" y="2151360"/>
            <a:ext cx="356760" cy="36072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</p:pic>
      <p:sp>
        <p:nvSpPr>
          <p:cNvPr id="391" name="CustomShape 13"/>
          <p:cNvSpPr/>
          <p:nvPr/>
        </p:nvSpPr>
        <p:spPr>
          <a:xfrm>
            <a:off x="2452680" y="19346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" name="CustomShape 14"/>
          <p:cNvSpPr/>
          <p:nvPr/>
        </p:nvSpPr>
        <p:spPr>
          <a:xfrm>
            <a:off x="2536920" y="2041920"/>
            <a:ext cx="51516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+1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93" name="Google Shape;274;p32" descr=""/>
          <p:cNvPicPr/>
          <p:nvPr/>
        </p:nvPicPr>
        <p:blipFill>
          <a:blip r:embed="rId6"/>
          <a:stretch/>
        </p:blipFill>
        <p:spPr>
          <a:xfrm>
            <a:off x="7408440" y="2134080"/>
            <a:ext cx="400320" cy="398520"/>
          </a:xfrm>
          <a:prstGeom prst="rect">
            <a:avLst/>
          </a:prstGeom>
          <a:ln>
            <a:noFill/>
          </a:ln>
        </p:spPr>
      </p:pic>
      <p:sp>
        <p:nvSpPr>
          <p:cNvPr id="394" name="CustomShape 15"/>
          <p:cNvSpPr/>
          <p:nvPr/>
        </p:nvSpPr>
        <p:spPr>
          <a:xfrm>
            <a:off x="3243240" y="2041920"/>
            <a:ext cx="51516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-1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95" name="CustomShape 16"/>
          <p:cNvSpPr/>
          <p:nvPr/>
        </p:nvSpPr>
        <p:spPr>
          <a:xfrm>
            <a:off x="6393600" y="307980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96" name="Google Shape;271;p32" descr=""/>
          <p:cNvPicPr/>
          <p:nvPr/>
        </p:nvPicPr>
        <p:blipFill>
          <a:blip r:embed="rId7"/>
          <a:stretch/>
        </p:blipFill>
        <p:spPr>
          <a:xfrm>
            <a:off x="6563160" y="328716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397" name="CustomShape 17"/>
          <p:cNvSpPr/>
          <p:nvPr/>
        </p:nvSpPr>
        <p:spPr>
          <a:xfrm>
            <a:off x="6557040" y="360000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398" name="Google Shape;250;p31" descr=""/>
          <p:cNvPicPr/>
          <p:nvPr/>
        </p:nvPicPr>
        <p:blipFill>
          <a:blip r:embed="rId8"/>
          <a:stretch/>
        </p:blipFill>
        <p:spPr>
          <a:xfrm>
            <a:off x="7239600" y="3283920"/>
            <a:ext cx="373320" cy="373320"/>
          </a:xfrm>
          <a:prstGeom prst="rect">
            <a:avLst/>
          </a:prstGeom>
          <a:ln>
            <a:noFill/>
          </a:ln>
        </p:spPr>
      </p:pic>
      <p:sp>
        <p:nvSpPr>
          <p:cNvPr id="399" name="CustomShape 18"/>
          <p:cNvSpPr/>
          <p:nvPr/>
        </p:nvSpPr>
        <p:spPr>
          <a:xfrm>
            <a:off x="6502680" y="2513880"/>
            <a:ext cx="49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0" name="CustomShape 19"/>
          <p:cNvSpPr/>
          <p:nvPr/>
        </p:nvSpPr>
        <p:spPr>
          <a:xfrm>
            <a:off x="7389720" y="3627720"/>
            <a:ext cx="486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EE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1" name="CustomShape 20"/>
          <p:cNvSpPr/>
          <p:nvPr/>
        </p:nvSpPr>
        <p:spPr>
          <a:xfrm>
            <a:off x="2448000" y="4527360"/>
            <a:ext cx="428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Experiment 5: Experiment 4 + 2 session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2" name="CustomShape 21"/>
          <p:cNvSpPr/>
          <p:nvPr/>
        </p:nvSpPr>
        <p:spPr>
          <a:xfrm>
            <a:off x="1166760" y="5269680"/>
            <a:ext cx="1170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Learning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Phase S1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3" name="CustomShape 22"/>
          <p:cNvSpPr/>
          <p:nvPr/>
        </p:nvSpPr>
        <p:spPr>
          <a:xfrm>
            <a:off x="6944040" y="5269680"/>
            <a:ext cx="1218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Elicitation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Phase S2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4" name="CustomShape 23"/>
          <p:cNvSpPr/>
          <p:nvPr/>
        </p:nvSpPr>
        <p:spPr>
          <a:xfrm>
            <a:off x="5105520" y="5269680"/>
            <a:ext cx="1170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Learning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Phase S2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05" name="Line 24"/>
          <p:cNvSpPr/>
          <p:nvPr/>
        </p:nvSpPr>
        <p:spPr>
          <a:xfrm>
            <a:off x="2344680" y="5592600"/>
            <a:ext cx="71568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6" name="Line 25"/>
          <p:cNvSpPr/>
          <p:nvPr/>
        </p:nvSpPr>
        <p:spPr>
          <a:xfrm>
            <a:off x="4245840" y="5592600"/>
            <a:ext cx="71568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7" name="Line 26"/>
          <p:cNvSpPr/>
          <p:nvPr/>
        </p:nvSpPr>
        <p:spPr>
          <a:xfrm>
            <a:off x="6288840" y="5592600"/>
            <a:ext cx="71568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9" name="CustomShape 2"/>
          <p:cNvSpPr/>
          <p:nvPr/>
        </p:nvSpPr>
        <p:spPr>
          <a:xfrm>
            <a:off x="18000" y="111240"/>
            <a:ext cx="476676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Results: elicitation results (experiment 4)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1507320" y="179928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“</a:t>
            </a: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Extreme” value options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1564920" y="428112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All options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2" name="CustomShape 5"/>
          <p:cNvSpPr/>
          <p:nvPr/>
        </p:nvSpPr>
        <p:spPr>
          <a:xfrm>
            <a:off x="2117520" y="7250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3" name="Google Shape;271;p32" descr=""/>
          <p:cNvPicPr/>
          <p:nvPr/>
        </p:nvPicPr>
        <p:blipFill>
          <a:blip r:embed="rId1"/>
          <a:stretch/>
        </p:blipFill>
        <p:spPr>
          <a:xfrm>
            <a:off x="2287440" y="93240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414" name="CustomShape 6"/>
          <p:cNvSpPr/>
          <p:nvPr/>
        </p:nvSpPr>
        <p:spPr>
          <a:xfrm>
            <a:off x="2454480" y="124560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15" name="Google Shape;211;p28" descr=""/>
          <p:cNvPicPr/>
          <p:nvPr/>
        </p:nvPicPr>
        <p:blipFill>
          <a:blip r:embed="rId2"/>
          <a:srcRect l="5182" t="12010" r="70861" b="18153"/>
          <a:stretch/>
        </p:blipFill>
        <p:spPr>
          <a:xfrm>
            <a:off x="3053160" y="941760"/>
            <a:ext cx="356760" cy="36072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</p:pic>
      <p:sp>
        <p:nvSpPr>
          <p:cNvPr id="416" name="CustomShape 7"/>
          <p:cNvSpPr/>
          <p:nvPr/>
        </p:nvSpPr>
        <p:spPr>
          <a:xfrm>
            <a:off x="3083760" y="1312200"/>
            <a:ext cx="49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7" name="CustomShape 8"/>
          <p:cNvSpPr/>
          <p:nvPr/>
        </p:nvSpPr>
        <p:spPr>
          <a:xfrm>
            <a:off x="5945040" y="7250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8" name="Google Shape;271;p32" descr=""/>
          <p:cNvPicPr/>
          <p:nvPr/>
        </p:nvPicPr>
        <p:blipFill>
          <a:blip r:embed="rId3"/>
          <a:stretch/>
        </p:blipFill>
        <p:spPr>
          <a:xfrm>
            <a:off x="6114600" y="93240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419" name="CustomShape 9"/>
          <p:cNvSpPr/>
          <p:nvPr/>
        </p:nvSpPr>
        <p:spPr>
          <a:xfrm>
            <a:off x="6108840" y="124560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20" name="Google Shape;250;p31" descr=""/>
          <p:cNvPicPr/>
          <p:nvPr/>
        </p:nvPicPr>
        <p:blipFill>
          <a:blip r:embed="rId4"/>
          <a:stretch/>
        </p:blipFill>
        <p:spPr>
          <a:xfrm>
            <a:off x="6791400" y="929520"/>
            <a:ext cx="373320" cy="373320"/>
          </a:xfrm>
          <a:prstGeom prst="rect">
            <a:avLst/>
          </a:prstGeom>
          <a:ln>
            <a:noFill/>
          </a:ln>
        </p:spPr>
      </p:pic>
      <p:sp>
        <p:nvSpPr>
          <p:cNvPr id="421" name="CustomShape 10"/>
          <p:cNvSpPr/>
          <p:nvPr/>
        </p:nvSpPr>
        <p:spPr>
          <a:xfrm>
            <a:off x="6941160" y="1272960"/>
            <a:ext cx="486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EE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22" name="Picture 1" descr=""/>
          <p:cNvPicPr/>
          <p:nvPr/>
        </p:nvPicPr>
        <p:blipFill>
          <a:blip r:embed="rId5"/>
          <a:stretch/>
        </p:blipFill>
        <p:spPr>
          <a:xfrm>
            <a:off x="5038200" y="2173680"/>
            <a:ext cx="3146760" cy="1922400"/>
          </a:xfrm>
          <a:prstGeom prst="rect">
            <a:avLst/>
          </a:prstGeom>
          <a:ln>
            <a:noFill/>
          </a:ln>
        </p:spPr>
      </p:pic>
      <p:pic>
        <p:nvPicPr>
          <p:cNvPr id="423" name="Picture 2" descr=""/>
          <p:cNvPicPr/>
          <p:nvPr/>
        </p:nvPicPr>
        <p:blipFill>
          <a:blip r:embed="rId6"/>
          <a:stretch/>
        </p:blipFill>
        <p:spPr>
          <a:xfrm>
            <a:off x="5046120" y="4639680"/>
            <a:ext cx="3138840" cy="1917720"/>
          </a:xfrm>
          <a:prstGeom prst="rect">
            <a:avLst/>
          </a:prstGeom>
          <a:ln>
            <a:noFill/>
          </a:ln>
        </p:spPr>
      </p:pic>
      <p:pic>
        <p:nvPicPr>
          <p:cNvPr id="424" name="Picture 18" descr=""/>
          <p:cNvPicPr/>
          <p:nvPr/>
        </p:nvPicPr>
        <p:blipFill>
          <a:blip r:embed="rId7"/>
          <a:stretch/>
        </p:blipFill>
        <p:spPr>
          <a:xfrm>
            <a:off x="1346760" y="2173680"/>
            <a:ext cx="3146760" cy="1922400"/>
          </a:xfrm>
          <a:prstGeom prst="rect">
            <a:avLst/>
          </a:prstGeom>
          <a:ln>
            <a:noFill/>
          </a:ln>
        </p:spPr>
      </p:pic>
      <p:pic>
        <p:nvPicPr>
          <p:cNvPr id="425" name="Picture 19" descr=""/>
          <p:cNvPicPr/>
          <p:nvPr/>
        </p:nvPicPr>
        <p:blipFill>
          <a:blip r:embed="rId8"/>
          <a:stretch/>
        </p:blipFill>
        <p:spPr>
          <a:xfrm>
            <a:off x="1328040" y="4651920"/>
            <a:ext cx="3121560" cy="1906920"/>
          </a:xfrm>
          <a:prstGeom prst="rect">
            <a:avLst/>
          </a:prstGeom>
          <a:ln>
            <a:noFill/>
          </a:ln>
        </p:spPr>
      </p:pic>
      <p:sp>
        <p:nvSpPr>
          <p:cNvPr id="426" name="CustomShape 11"/>
          <p:cNvSpPr/>
          <p:nvPr/>
        </p:nvSpPr>
        <p:spPr>
          <a:xfrm>
            <a:off x="5142240" y="179928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“</a:t>
            </a: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Extreme” value options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27" name="CustomShape 12"/>
          <p:cNvSpPr/>
          <p:nvPr/>
        </p:nvSpPr>
        <p:spPr>
          <a:xfrm>
            <a:off x="5199840" y="428112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All options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21" dur="indefinite" restart="never" nodeType="tmRoot">
          <p:childTnLst>
            <p:seq>
              <p:cTn id="322" dur="indefinite" nodeType="mainSeq">
                <p:childTnLst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9" name="CustomShape 2"/>
          <p:cNvSpPr/>
          <p:nvPr/>
        </p:nvSpPr>
        <p:spPr>
          <a:xfrm>
            <a:off x="20880" y="111240"/>
            <a:ext cx="547380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Results: elicitation results (experiment 4 and 5)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1213200" y="4942800"/>
            <a:ext cx="1418760" cy="487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1" name="Google Shape;271;p32" descr=""/>
          <p:cNvPicPr/>
          <p:nvPr/>
        </p:nvPicPr>
        <p:blipFill>
          <a:blip r:embed="rId1"/>
          <a:stretch/>
        </p:blipFill>
        <p:spPr>
          <a:xfrm>
            <a:off x="1382760" y="500148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32" name="Google Shape;211;p28" descr=""/>
          <p:cNvPicPr/>
          <p:nvPr/>
        </p:nvPicPr>
        <p:blipFill>
          <a:blip r:embed="rId2"/>
          <a:srcRect l="5182" t="12010" r="70861" b="18153"/>
          <a:stretch/>
        </p:blipFill>
        <p:spPr>
          <a:xfrm>
            <a:off x="2069280" y="5010840"/>
            <a:ext cx="356760" cy="36072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</p:pic>
      <p:sp>
        <p:nvSpPr>
          <p:cNvPr id="433" name="CustomShape 4"/>
          <p:cNvSpPr/>
          <p:nvPr/>
        </p:nvSpPr>
        <p:spPr>
          <a:xfrm>
            <a:off x="1222920" y="5577840"/>
            <a:ext cx="1418760" cy="487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4" name="Google Shape;271;p32" descr=""/>
          <p:cNvPicPr/>
          <p:nvPr/>
        </p:nvPicPr>
        <p:blipFill>
          <a:blip r:embed="rId3"/>
          <a:stretch/>
        </p:blipFill>
        <p:spPr>
          <a:xfrm>
            <a:off x="1392480" y="563652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35" name="Google Shape;250;p31" descr=""/>
          <p:cNvPicPr/>
          <p:nvPr/>
        </p:nvPicPr>
        <p:blipFill>
          <a:blip r:embed="rId4"/>
          <a:stretch/>
        </p:blipFill>
        <p:spPr>
          <a:xfrm>
            <a:off x="2069280" y="5634720"/>
            <a:ext cx="373320" cy="373320"/>
          </a:xfrm>
          <a:prstGeom prst="rect">
            <a:avLst/>
          </a:prstGeom>
          <a:ln>
            <a:noFill/>
          </a:ln>
        </p:spPr>
      </p:pic>
      <p:sp>
        <p:nvSpPr>
          <p:cNvPr id="436" name="CustomShape 5"/>
          <p:cNvSpPr/>
          <p:nvPr/>
        </p:nvSpPr>
        <p:spPr>
          <a:xfrm>
            <a:off x="456480" y="1296720"/>
            <a:ext cx="268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Inferred Values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(experiment 4)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37" name="Picture 20" descr=""/>
          <p:cNvPicPr/>
          <p:nvPr/>
        </p:nvPicPr>
        <p:blipFill>
          <a:blip r:embed="rId5"/>
          <a:stretch/>
        </p:blipFill>
        <p:spPr>
          <a:xfrm>
            <a:off x="-21960" y="2249640"/>
            <a:ext cx="3251520" cy="2169360"/>
          </a:xfrm>
          <a:prstGeom prst="rect">
            <a:avLst/>
          </a:prstGeom>
          <a:ln>
            <a:noFill/>
          </a:ln>
        </p:spPr>
      </p:pic>
      <p:sp>
        <p:nvSpPr>
          <p:cNvPr id="438" name="CustomShape 6"/>
          <p:cNvSpPr/>
          <p:nvPr/>
        </p:nvSpPr>
        <p:spPr>
          <a:xfrm>
            <a:off x="581400" y="5670000"/>
            <a:ext cx="470520" cy="302760"/>
          </a:xfrm>
          <a:prstGeom prst="rect">
            <a:avLst/>
          </a:prstGeom>
          <a:solidFill>
            <a:srgbClr val="386e7d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" name="CustomShape 7"/>
          <p:cNvSpPr/>
          <p:nvPr/>
        </p:nvSpPr>
        <p:spPr>
          <a:xfrm>
            <a:off x="611280" y="5058360"/>
            <a:ext cx="470520" cy="255960"/>
          </a:xfrm>
          <a:prstGeom prst="rect">
            <a:avLst/>
          </a:prstGeom>
          <a:solidFill>
            <a:srgbClr val="c2502c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0" name="CustomShape 8"/>
          <p:cNvSpPr/>
          <p:nvPr/>
        </p:nvSpPr>
        <p:spPr>
          <a:xfrm>
            <a:off x="597240" y="5001840"/>
            <a:ext cx="49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1" name="CustomShape 9"/>
          <p:cNvSpPr/>
          <p:nvPr/>
        </p:nvSpPr>
        <p:spPr>
          <a:xfrm>
            <a:off x="573480" y="5636880"/>
            <a:ext cx="486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EE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2" name="CustomShape 10"/>
          <p:cNvSpPr/>
          <p:nvPr/>
        </p:nvSpPr>
        <p:spPr>
          <a:xfrm>
            <a:off x="3225600" y="1271160"/>
            <a:ext cx="268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Inferred Values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(experiment 5.1)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3" name="CustomShape 11"/>
          <p:cNvSpPr/>
          <p:nvPr/>
        </p:nvSpPr>
        <p:spPr>
          <a:xfrm>
            <a:off x="6059160" y="1299960"/>
            <a:ext cx="2685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Inferred Values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(experiment 5.2) 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44" name="Picture 3" descr=""/>
          <p:cNvPicPr/>
          <p:nvPr/>
        </p:nvPicPr>
        <p:blipFill>
          <a:blip r:embed="rId6"/>
          <a:stretch/>
        </p:blipFill>
        <p:spPr>
          <a:xfrm>
            <a:off x="5979240" y="2294280"/>
            <a:ext cx="3164400" cy="2124720"/>
          </a:xfrm>
          <a:prstGeom prst="rect">
            <a:avLst/>
          </a:prstGeom>
          <a:ln>
            <a:noFill/>
          </a:ln>
        </p:spPr>
      </p:pic>
      <p:pic>
        <p:nvPicPr>
          <p:cNvPr id="445" name="Picture 4" descr=""/>
          <p:cNvPicPr/>
          <p:nvPr/>
        </p:nvPicPr>
        <p:blipFill>
          <a:blip r:embed="rId7"/>
          <a:stretch/>
        </p:blipFill>
        <p:spPr>
          <a:xfrm>
            <a:off x="2797200" y="2220480"/>
            <a:ext cx="3295800" cy="219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9" dur="indefinite" restart="never" nodeType="tmRoot">
          <p:childTnLst>
            <p:seq>
              <p:cTn id="340" dur="indefinite" nodeType="mainSeq">
                <p:childTnLst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7" name="CustomShape 2"/>
          <p:cNvSpPr/>
          <p:nvPr/>
        </p:nvSpPr>
        <p:spPr>
          <a:xfrm>
            <a:off x="14040" y="111240"/>
            <a:ext cx="39758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Interim conclusions and criticisms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19080" y="802800"/>
            <a:ext cx="893196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Assessing values and preferences using Experience -Experience comparisons during the elicitation phase shows that participants still remember the option values (in the experience referential)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422640" y="5724720"/>
            <a:ext cx="83883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Criticism: </a:t>
            </a:r>
            <a:endParaRPr b="0" lang="fr-FR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Can the effect be explained by know decision biases? </a:t>
            </a:r>
            <a:endParaRPr b="0" lang="fr-FR" sz="2200" spc="-1" strike="noStrike">
              <a:latin typeface="Arial"/>
            </a:endParaRPr>
          </a:p>
        </p:txBody>
      </p:sp>
      <p:pic>
        <p:nvPicPr>
          <p:cNvPr id="450" name="Picture 2" descr=""/>
          <p:cNvPicPr/>
          <p:nvPr/>
        </p:nvPicPr>
        <p:blipFill>
          <a:blip r:embed="rId1"/>
          <a:stretch/>
        </p:blipFill>
        <p:spPr>
          <a:xfrm>
            <a:off x="2288880" y="2307240"/>
            <a:ext cx="4341600" cy="2872800"/>
          </a:xfrm>
          <a:prstGeom prst="rect">
            <a:avLst/>
          </a:prstGeom>
          <a:ln>
            <a:noFill/>
          </a:ln>
        </p:spPr>
      </p:pic>
      <p:sp>
        <p:nvSpPr>
          <p:cNvPr id="451" name="CustomShape 5"/>
          <p:cNvSpPr/>
          <p:nvPr/>
        </p:nvSpPr>
        <p:spPr>
          <a:xfrm>
            <a:off x="3193200" y="2273400"/>
            <a:ext cx="268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Slope inferred values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2" name="CustomShape 6"/>
          <p:cNvSpPr/>
          <p:nvPr/>
        </p:nvSpPr>
        <p:spPr>
          <a:xfrm>
            <a:off x="2812320" y="4995720"/>
            <a:ext cx="3459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E4  /  E5.1  /  E5.2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53" name="Line 7"/>
          <p:cNvSpPr/>
          <p:nvPr/>
        </p:nvSpPr>
        <p:spPr>
          <a:xfrm>
            <a:off x="2845800" y="3300840"/>
            <a:ext cx="326772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353" dur="indefinite" restart="never" nodeType="tmRoot">
          <p:childTnLst>
            <p:seq>
              <p:cTn id="354" dur="indefinite" nodeType="mainSeq">
                <p:childTnLst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5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0" y="1356840"/>
            <a:ext cx="9143640" cy="51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000000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forgetting and insufficient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359" dur="indefinite" restart="never" nodeType="tmRoot">
          <p:childTnLst>
            <p:seq>
              <p:cTn id="3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7294680" y="441432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8" name="CustomShape 2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59" name="CustomShape 3"/>
          <p:cNvSpPr/>
          <p:nvPr/>
        </p:nvSpPr>
        <p:spPr>
          <a:xfrm>
            <a:off x="-24480" y="111240"/>
            <a:ext cx="255708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Experimental design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2135160" y="718560"/>
            <a:ext cx="4247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Experiment 6: Experiment 5 + Ambiguity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597600" y="193428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62" name="Google Shape;270;p32" descr=""/>
          <p:cNvPicPr/>
          <p:nvPr/>
        </p:nvPicPr>
        <p:blipFill>
          <a:blip r:embed="rId1"/>
          <a:stretch/>
        </p:blipFill>
        <p:spPr>
          <a:xfrm>
            <a:off x="1473120" y="2141640"/>
            <a:ext cx="370080" cy="370080"/>
          </a:xfrm>
          <a:prstGeom prst="rect">
            <a:avLst/>
          </a:prstGeom>
          <a:ln>
            <a:noFill/>
          </a:ln>
        </p:spPr>
      </p:pic>
      <p:pic>
        <p:nvPicPr>
          <p:cNvPr id="463" name="Google Shape;271;p32" descr=""/>
          <p:cNvPicPr/>
          <p:nvPr/>
        </p:nvPicPr>
        <p:blipFill>
          <a:blip r:embed="rId2"/>
          <a:stretch/>
        </p:blipFill>
        <p:spPr>
          <a:xfrm>
            <a:off x="767520" y="214164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464" name="CustomShape 6"/>
          <p:cNvSpPr/>
          <p:nvPr/>
        </p:nvSpPr>
        <p:spPr>
          <a:xfrm>
            <a:off x="761400" y="24548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65" name="Line 7"/>
          <p:cNvSpPr/>
          <p:nvPr/>
        </p:nvSpPr>
        <p:spPr>
          <a:xfrm>
            <a:off x="415080" y="1323360"/>
            <a:ext cx="836784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66" name="CustomShape 8"/>
          <p:cNvSpPr/>
          <p:nvPr/>
        </p:nvSpPr>
        <p:spPr>
          <a:xfrm>
            <a:off x="5536440" y="192672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67" name="Google Shape;271;p32" descr=""/>
          <p:cNvPicPr/>
          <p:nvPr/>
        </p:nvPicPr>
        <p:blipFill>
          <a:blip r:embed="rId3"/>
          <a:stretch/>
        </p:blipFill>
        <p:spPr>
          <a:xfrm>
            <a:off x="5706000" y="213408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468" name="CustomShape 9"/>
          <p:cNvSpPr/>
          <p:nvPr/>
        </p:nvSpPr>
        <p:spPr>
          <a:xfrm>
            <a:off x="5700240" y="244692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69" name="Google Shape;211;p28" descr=""/>
          <p:cNvPicPr/>
          <p:nvPr/>
        </p:nvPicPr>
        <p:blipFill>
          <a:blip r:embed="rId4"/>
          <a:srcRect l="5182" t="12010" r="70861" b="18153"/>
          <a:stretch/>
        </p:blipFill>
        <p:spPr>
          <a:xfrm>
            <a:off x="6472080" y="2143440"/>
            <a:ext cx="356760" cy="36072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</p:pic>
      <p:sp>
        <p:nvSpPr>
          <p:cNvPr id="470" name="CustomShape 10"/>
          <p:cNvSpPr/>
          <p:nvPr/>
        </p:nvSpPr>
        <p:spPr>
          <a:xfrm>
            <a:off x="416520" y="1499760"/>
            <a:ext cx="175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Learning phase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71" name="CustomShape 11"/>
          <p:cNvSpPr/>
          <p:nvPr/>
        </p:nvSpPr>
        <p:spPr>
          <a:xfrm>
            <a:off x="7270200" y="19346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8199000" y="24548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73" name="Google Shape;211;p28" descr=""/>
          <p:cNvPicPr/>
          <p:nvPr/>
        </p:nvPicPr>
        <p:blipFill>
          <a:blip r:embed="rId5"/>
          <a:srcRect l="5182" t="12010" r="70861" b="18153"/>
          <a:stretch/>
        </p:blipFill>
        <p:spPr>
          <a:xfrm>
            <a:off x="8205480" y="2151360"/>
            <a:ext cx="356760" cy="36072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</p:pic>
      <p:sp>
        <p:nvSpPr>
          <p:cNvPr id="474" name="CustomShape 13"/>
          <p:cNvSpPr/>
          <p:nvPr/>
        </p:nvSpPr>
        <p:spPr>
          <a:xfrm>
            <a:off x="2452680" y="19346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5" name="CustomShape 14"/>
          <p:cNvSpPr/>
          <p:nvPr/>
        </p:nvSpPr>
        <p:spPr>
          <a:xfrm>
            <a:off x="2536920" y="2041920"/>
            <a:ext cx="51516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+1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76" name="Google Shape;274;p32" descr=""/>
          <p:cNvPicPr/>
          <p:nvPr/>
        </p:nvPicPr>
        <p:blipFill>
          <a:blip r:embed="rId6"/>
          <a:stretch/>
        </p:blipFill>
        <p:spPr>
          <a:xfrm>
            <a:off x="7408440" y="4617000"/>
            <a:ext cx="400320" cy="398520"/>
          </a:xfrm>
          <a:prstGeom prst="rect">
            <a:avLst/>
          </a:prstGeom>
          <a:ln>
            <a:noFill/>
          </a:ln>
        </p:spPr>
      </p:pic>
      <p:sp>
        <p:nvSpPr>
          <p:cNvPr id="477" name="CustomShape 15"/>
          <p:cNvSpPr/>
          <p:nvPr/>
        </p:nvSpPr>
        <p:spPr>
          <a:xfrm>
            <a:off x="3243240" y="2041920"/>
            <a:ext cx="51516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-1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78" name="CustomShape 16"/>
          <p:cNvSpPr/>
          <p:nvPr/>
        </p:nvSpPr>
        <p:spPr>
          <a:xfrm>
            <a:off x="5536440" y="315684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9" name="Google Shape;271;p32" descr=""/>
          <p:cNvPicPr/>
          <p:nvPr/>
        </p:nvPicPr>
        <p:blipFill>
          <a:blip r:embed="rId7"/>
          <a:stretch/>
        </p:blipFill>
        <p:spPr>
          <a:xfrm>
            <a:off x="5706000" y="336420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480" name="CustomShape 17"/>
          <p:cNvSpPr/>
          <p:nvPr/>
        </p:nvSpPr>
        <p:spPr>
          <a:xfrm>
            <a:off x="5700240" y="367704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81" name="Google Shape;250;p31" descr=""/>
          <p:cNvPicPr/>
          <p:nvPr/>
        </p:nvPicPr>
        <p:blipFill>
          <a:blip r:embed="rId8"/>
          <a:stretch/>
        </p:blipFill>
        <p:spPr>
          <a:xfrm>
            <a:off x="6382800" y="3360960"/>
            <a:ext cx="373320" cy="373320"/>
          </a:xfrm>
          <a:prstGeom prst="rect">
            <a:avLst/>
          </a:prstGeom>
          <a:ln>
            <a:noFill/>
          </a:ln>
        </p:spPr>
      </p:pic>
      <p:sp>
        <p:nvSpPr>
          <p:cNvPr id="482" name="CustomShape 18"/>
          <p:cNvSpPr/>
          <p:nvPr/>
        </p:nvSpPr>
        <p:spPr>
          <a:xfrm>
            <a:off x="6502680" y="2513880"/>
            <a:ext cx="49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83" name="CustomShape 19"/>
          <p:cNvSpPr/>
          <p:nvPr/>
        </p:nvSpPr>
        <p:spPr>
          <a:xfrm>
            <a:off x="6532560" y="3704760"/>
            <a:ext cx="486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EE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84" name="CustomShape 20"/>
          <p:cNvSpPr/>
          <p:nvPr/>
        </p:nvSpPr>
        <p:spPr>
          <a:xfrm>
            <a:off x="7281720" y="3184200"/>
            <a:ext cx="1418760" cy="916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5" name="Google Shape;271;p32" descr=""/>
          <p:cNvPicPr/>
          <p:nvPr/>
        </p:nvPicPr>
        <p:blipFill>
          <a:blip r:embed="rId9"/>
          <a:stretch/>
        </p:blipFill>
        <p:spPr>
          <a:xfrm>
            <a:off x="7451280" y="339156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486" name="CustomShape 21"/>
          <p:cNvSpPr/>
          <p:nvPr/>
        </p:nvSpPr>
        <p:spPr>
          <a:xfrm>
            <a:off x="7445520" y="370476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87" name="CustomShape 22"/>
          <p:cNvSpPr/>
          <p:nvPr/>
        </p:nvSpPr>
        <p:spPr>
          <a:xfrm>
            <a:off x="8205480" y="3406320"/>
            <a:ext cx="333000" cy="302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88" name="CustomShape 23"/>
          <p:cNvSpPr/>
          <p:nvPr/>
        </p:nvSpPr>
        <p:spPr>
          <a:xfrm>
            <a:off x="8205480" y="4934520"/>
            <a:ext cx="363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8200" rIns="88200" tIns="44280" bIns="44280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0000"/>
                </a:solidFill>
                <a:latin typeface="Arial"/>
              </a:rPr>
              <a:t>^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89" name="CustomShape 24"/>
          <p:cNvSpPr/>
          <p:nvPr/>
        </p:nvSpPr>
        <p:spPr>
          <a:xfrm>
            <a:off x="8218800" y="4674960"/>
            <a:ext cx="333000" cy="302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61" dur="indefinite" restart="never" nodeType="tmRoot">
          <p:childTnLst>
            <p:seq>
              <p:cTn id="3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1" name="CustomShape 2"/>
          <p:cNvSpPr/>
          <p:nvPr/>
        </p:nvSpPr>
        <p:spPr>
          <a:xfrm>
            <a:off x="-19440" y="111240"/>
            <a:ext cx="39866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Experimental results: replications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92" name="Picture 3" descr=""/>
          <p:cNvPicPr/>
          <p:nvPr/>
        </p:nvPicPr>
        <p:blipFill>
          <a:blip r:embed="rId1"/>
          <a:stretch/>
        </p:blipFill>
        <p:spPr>
          <a:xfrm>
            <a:off x="4946760" y="2169000"/>
            <a:ext cx="3736080" cy="2508480"/>
          </a:xfrm>
          <a:prstGeom prst="rect">
            <a:avLst/>
          </a:prstGeom>
          <a:ln>
            <a:noFill/>
          </a:ln>
        </p:spPr>
      </p:pic>
      <p:grpSp>
        <p:nvGrpSpPr>
          <p:cNvPr id="493" name="Group 3"/>
          <p:cNvGrpSpPr/>
          <p:nvPr/>
        </p:nvGrpSpPr>
        <p:grpSpPr>
          <a:xfrm>
            <a:off x="5782320" y="5019120"/>
            <a:ext cx="2068200" cy="1122480"/>
            <a:chOff x="5782320" y="5019120"/>
            <a:chExt cx="2068200" cy="1122480"/>
          </a:xfrm>
        </p:grpSpPr>
        <p:sp>
          <p:nvSpPr>
            <p:cNvPr id="494" name="CustomShape 4"/>
            <p:cNvSpPr/>
            <p:nvPr/>
          </p:nvSpPr>
          <p:spPr>
            <a:xfrm>
              <a:off x="6422040" y="5019120"/>
              <a:ext cx="1418760" cy="4874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495" name="Google Shape;271;p32" descr=""/>
            <p:cNvPicPr/>
            <p:nvPr/>
          </p:nvPicPr>
          <p:blipFill>
            <a:blip r:embed="rId2"/>
            <a:stretch/>
          </p:blipFill>
          <p:spPr>
            <a:xfrm>
              <a:off x="6591960" y="5077800"/>
              <a:ext cx="370080" cy="370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6" name="Google Shape;211;p28" descr=""/>
            <p:cNvPicPr/>
            <p:nvPr/>
          </p:nvPicPr>
          <p:blipFill>
            <a:blip r:embed="rId3"/>
            <a:srcRect l="5182" t="12010" r="70861" b="18153"/>
            <a:stretch/>
          </p:blipFill>
          <p:spPr>
            <a:xfrm>
              <a:off x="7278120" y="5087160"/>
              <a:ext cx="356760" cy="360720"/>
            </a:xfrm>
            <a:prstGeom prst="rect">
              <a:avLst/>
            </a:prstGeom>
            <a:ln w="6480">
              <a:solidFill>
                <a:schemeClr val="tx1"/>
              </a:solidFill>
              <a:round/>
            </a:ln>
          </p:spPr>
        </p:pic>
        <p:sp>
          <p:nvSpPr>
            <p:cNvPr id="497" name="CustomShape 5"/>
            <p:cNvSpPr/>
            <p:nvPr/>
          </p:nvSpPr>
          <p:spPr>
            <a:xfrm>
              <a:off x="6431760" y="5654160"/>
              <a:ext cx="1418760" cy="4874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0000"/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498" name="Google Shape;271;p32" descr=""/>
            <p:cNvPicPr/>
            <p:nvPr/>
          </p:nvPicPr>
          <p:blipFill>
            <a:blip r:embed="rId4"/>
            <a:stretch/>
          </p:blipFill>
          <p:spPr>
            <a:xfrm>
              <a:off x="6601320" y="5712840"/>
              <a:ext cx="370080" cy="370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9" name="Google Shape;250;p31" descr=""/>
            <p:cNvPicPr/>
            <p:nvPr/>
          </p:nvPicPr>
          <p:blipFill>
            <a:blip r:embed="rId5"/>
            <a:stretch/>
          </p:blipFill>
          <p:spPr>
            <a:xfrm>
              <a:off x="7278120" y="5711400"/>
              <a:ext cx="373320" cy="373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500" name="CustomShape 6"/>
            <p:cNvSpPr/>
            <p:nvPr/>
          </p:nvSpPr>
          <p:spPr>
            <a:xfrm>
              <a:off x="5790240" y="5746320"/>
              <a:ext cx="470520" cy="302760"/>
            </a:xfrm>
            <a:prstGeom prst="rect">
              <a:avLst/>
            </a:prstGeom>
            <a:solidFill>
              <a:srgbClr val="386e7d"/>
            </a:soli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1" name="CustomShape 7"/>
            <p:cNvSpPr/>
            <p:nvPr/>
          </p:nvSpPr>
          <p:spPr>
            <a:xfrm>
              <a:off x="5820120" y="5135040"/>
              <a:ext cx="470520" cy="255960"/>
            </a:xfrm>
            <a:prstGeom prst="rect">
              <a:avLst/>
            </a:prstGeom>
            <a:solidFill>
              <a:srgbClr val="c2502c"/>
            </a:soli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2" name="CustomShape 8"/>
            <p:cNvSpPr/>
            <p:nvPr/>
          </p:nvSpPr>
          <p:spPr>
            <a:xfrm>
              <a:off x="5806080" y="5078520"/>
              <a:ext cx="4982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000000"/>
                  </a:solidFill>
                  <a:latin typeface="Arial "/>
                </a:rPr>
                <a:t>ED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503" name="CustomShape 9"/>
            <p:cNvSpPr/>
            <p:nvPr/>
          </p:nvSpPr>
          <p:spPr>
            <a:xfrm>
              <a:off x="5782320" y="5713200"/>
              <a:ext cx="48600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fr-FR" sz="1800" spc="-1" strike="noStrike">
                  <a:solidFill>
                    <a:srgbClr val="000000"/>
                  </a:solidFill>
                  <a:latin typeface="Arial "/>
                </a:rPr>
                <a:t>EE</a:t>
              </a:r>
              <a:endParaRPr b="0" lang="fr-FR" sz="1800" spc="-1" strike="noStrike">
                <a:latin typeface="Arial"/>
              </a:endParaRPr>
            </a:p>
          </p:txBody>
        </p:sp>
      </p:grpSp>
      <p:pic>
        <p:nvPicPr>
          <p:cNvPr id="504" name="Picture 4" descr=""/>
          <p:cNvPicPr/>
          <p:nvPr/>
        </p:nvPicPr>
        <p:blipFill>
          <a:blip r:embed="rId6"/>
          <a:stretch/>
        </p:blipFill>
        <p:spPr>
          <a:xfrm>
            <a:off x="965160" y="1354680"/>
            <a:ext cx="3826440" cy="2337840"/>
          </a:xfrm>
          <a:prstGeom prst="rect">
            <a:avLst/>
          </a:prstGeom>
          <a:ln>
            <a:noFill/>
          </a:ln>
        </p:spPr>
      </p:pic>
      <p:pic>
        <p:nvPicPr>
          <p:cNvPr id="505" name="Picture 5" descr=""/>
          <p:cNvPicPr/>
          <p:nvPr/>
        </p:nvPicPr>
        <p:blipFill>
          <a:blip r:embed="rId7"/>
          <a:stretch/>
        </p:blipFill>
        <p:spPr>
          <a:xfrm>
            <a:off x="965160" y="4289760"/>
            <a:ext cx="3826440" cy="2337840"/>
          </a:xfrm>
          <a:prstGeom prst="rect">
            <a:avLst/>
          </a:prstGeom>
          <a:ln>
            <a:noFill/>
          </a:ln>
        </p:spPr>
      </p:pic>
      <p:sp>
        <p:nvSpPr>
          <p:cNvPr id="506" name="CustomShape 10"/>
          <p:cNvSpPr/>
          <p:nvPr/>
        </p:nvSpPr>
        <p:spPr>
          <a:xfrm>
            <a:off x="1219320" y="985320"/>
            <a:ext cx="331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“</a:t>
            </a: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Extreme” value options (ED)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7" name="CustomShape 11"/>
          <p:cNvSpPr/>
          <p:nvPr/>
        </p:nvSpPr>
        <p:spPr>
          <a:xfrm>
            <a:off x="1219320" y="3937680"/>
            <a:ext cx="331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“</a:t>
            </a: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Extreme” value options (EE)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8" name="CustomShape 12"/>
          <p:cNvSpPr/>
          <p:nvPr/>
        </p:nvSpPr>
        <p:spPr>
          <a:xfrm>
            <a:off x="5155560" y="1799640"/>
            <a:ext cx="3318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Inferred values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63" dur="indefinite" restart="never" nodeType="tmRoot">
          <p:childTnLst>
            <p:seq>
              <p:cTn id="3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5" name="CustomShape 3"/>
          <p:cNvSpPr/>
          <p:nvPr/>
        </p:nvSpPr>
        <p:spPr>
          <a:xfrm>
            <a:off x="0" y="1356840"/>
            <a:ext cx="9143640" cy="47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000000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Controlling for forgetting and jnsufficient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000000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0" name="CustomShape 2"/>
          <p:cNvSpPr/>
          <p:nvPr/>
        </p:nvSpPr>
        <p:spPr>
          <a:xfrm>
            <a:off x="15480" y="111240"/>
            <a:ext cx="37184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Experimental results: ambiguity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511" name="Picture 1" descr=""/>
          <p:cNvPicPr/>
          <p:nvPr/>
        </p:nvPicPr>
        <p:blipFill>
          <a:blip r:embed="rId1"/>
          <a:stretch/>
        </p:blipFill>
        <p:spPr>
          <a:xfrm>
            <a:off x="4520880" y="2475720"/>
            <a:ext cx="4622760" cy="2824200"/>
          </a:xfrm>
          <a:prstGeom prst="rect">
            <a:avLst/>
          </a:prstGeom>
          <a:ln>
            <a:noFill/>
          </a:ln>
        </p:spPr>
      </p:pic>
      <p:pic>
        <p:nvPicPr>
          <p:cNvPr id="512" name="Picture 2" descr=""/>
          <p:cNvPicPr/>
          <p:nvPr/>
        </p:nvPicPr>
        <p:blipFill>
          <a:blip r:embed="rId2"/>
          <a:stretch/>
        </p:blipFill>
        <p:spPr>
          <a:xfrm>
            <a:off x="0" y="2475720"/>
            <a:ext cx="4489560" cy="2742840"/>
          </a:xfrm>
          <a:prstGeom prst="rect">
            <a:avLst/>
          </a:prstGeom>
          <a:ln>
            <a:noFill/>
          </a:ln>
        </p:spPr>
      </p:pic>
      <p:sp>
        <p:nvSpPr>
          <p:cNvPr id="513" name="CustomShape 3"/>
          <p:cNvSpPr/>
          <p:nvPr/>
        </p:nvSpPr>
        <p:spPr>
          <a:xfrm>
            <a:off x="1599840" y="1242000"/>
            <a:ext cx="1418760" cy="625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4" name="Google Shape;274;p32" descr=""/>
          <p:cNvPicPr/>
          <p:nvPr/>
        </p:nvPicPr>
        <p:blipFill>
          <a:blip r:embed="rId3"/>
          <a:stretch/>
        </p:blipFill>
        <p:spPr>
          <a:xfrm>
            <a:off x="1713600" y="1355400"/>
            <a:ext cx="400320" cy="398520"/>
          </a:xfrm>
          <a:prstGeom prst="rect">
            <a:avLst/>
          </a:prstGeom>
          <a:ln>
            <a:noFill/>
          </a:ln>
        </p:spPr>
      </p:pic>
      <p:sp>
        <p:nvSpPr>
          <p:cNvPr id="515" name="CustomShape 4"/>
          <p:cNvSpPr/>
          <p:nvPr/>
        </p:nvSpPr>
        <p:spPr>
          <a:xfrm>
            <a:off x="6199200" y="1242000"/>
            <a:ext cx="1418760" cy="6253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6" name="Google Shape;271;p32" descr=""/>
          <p:cNvPicPr/>
          <p:nvPr/>
        </p:nvPicPr>
        <p:blipFill>
          <a:blip r:embed="rId4"/>
          <a:stretch/>
        </p:blipFill>
        <p:spPr>
          <a:xfrm>
            <a:off x="6368760" y="1369800"/>
            <a:ext cx="370080" cy="370080"/>
          </a:xfrm>
          <a:prstGeom prst="rect">
            <a:avLst/>
          </a:prstGeom>
          <a:ln>
            <a:noFill/>
          </a:ln>
        </p:spPr>
      </p:pic>
      <p:sp>
        <p:nvSpPr>
          <p:cNvPr id="517" name="CustomShape 5"/>
          <p:cNvSpPr/>
          <p:nvPr/>
        </p:nvSpPr>
        <p:spPr>
          <a:xfrm>
            <a:off x="7123320" y="1403280"/>
            <a:ext cx="333000" cy="302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2523600" y="1403280"/>
            <a:ext cx="333000" cy="302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19" name="Line 7"/>
          <p:cNvSpPr/>
          <p:nvPr/>
        </p:nvSpPr>
        <p:spPr>
          <a:xfrm flipV="1">
            <a:off x="2328120" y="2768400"/>
            <a:ext cx="360" cy="209124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20" name="Line 8"/>
          <p:cNvSpPr/>
          <p:nvPr/>
        </p:nvSpPr>
        <p:spPr>
          <a:xfrm flipV="1">
            <a:off x="6908760" y="2853000"/>
            <a:ext cx="360" cy="209124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365" dur="indefinite" restart="never" nodeType="tmRoot">
          <p:childTnLst>
            <p:seq>
              <p:cTn id="3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2" name="CustomShape 2"/>
          <p:cNvSpPr/>
          <p:nvPr/>
        </p:nvSpPr>
        <p:spPr>
          <a:xfrm>
            <a:off x="-5760" y="111240"/>
            <a:ext cx="74383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What about probability weighting? (Prelec, Econometrica, 1998)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1677240" y="6330240"/>
            <a:ext cx="5518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(Parameters fitted in the ED choices)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524" name="Picture 1" descr=""/>
          <p:cNvPicPr/>
          <p:nvPr/>
        </p:nvPicPr>
        <p:blipFill>
          <a:blip r:embed="rId1"/>
          <a:stretch/>
        </p:blipFill>
        <p:spPr>
          <a:xfrm>
            <a:off x="0" y="856440"/>
            <a:ext cx="2180520" cy="1442880"/>
          </a:xfrm>
          <a:prstGeom prst="rect">
            <a:avLst/>
          </a:prstGeom>
          <a:ln>
            <a:noFill/>
          </a:ln>
        </p:spPr>
      </p:pic>
      <p:pic>
        <p:nvPicPr>
          <p:cNvPr id="525" name="Picture 2" descr=""/>
          <p:cNvPicPr/>
          <p:nvPr/>
        </p:nvPicPr>
        <p:blipFill>
          <a:blip r:embed="rId2"/>
          <a:stretch/>
        </p:blipFill>
        <p:spPr>
          <a:xfrm>
            <a:off x="2225160" y="856440"/>
            <a:ext cx="2180520" cy="1442880"/>
          </a:xfrm>
          <a:prstGeom prst="rect">
            <a:avLst/>
          </a:prstGeom>
          <a:ln>
            <a:noFill/>
          </a:ln>
        </p:spPr>
      </p:pic>
      <p:pic>
        <p:nvPicPr>
          <p:cNvPr id="526" name="Picture 4" descr=""/>
          <p:cNvPicPr/>
          <p:nvPr/>
        </p:nvPicPr>
        <p:blipFill>
          <a:blip r:embed="rId3"/>
          <a:stretch/>
        </p:blipFill>
        <p:spPr>
          <a:xfrm>
            <a:off x="4362120" y="856440"/>
            <a:ext cx="2180520" cy="1442880"/>
          </a:xfrm>
          <a:prstGeom prst="rect">
            <a:avLst/>
          </a:prstGeom>
          <a:ln>
            <a:noFill/>
          </a:ln>
        </p:spPr>
      </p:pic>
      <p:pic>
        <p:nvPicPr>
          <p:cNvPr id="527" name="Picture 5" descr=""/>
          <p:cNvPicPr/>
          <p:nvPr/>
        </p:nvPicPr>
        <p:blipFill>
          <a:blip r:embed="rId4"/>
          <a:stretch/>
        </p:blipFill>
        <p:spPr>
          <a:xfrm>
            <a:off x="0" y="2511360"/>
            <a:ext cx="2180520" cy="1442880"/>
          </a:xfrm>
          <a:prstGeom prst="rect">
            <a:avLst/>
          </a:prstGeom>
          <a:ln>
            <a:noFill/>
          </a:ln>
        </p:spPr>
      </p:pic>
      <p:pic>
        <p:nvPicPr>
          <p:cNvPr id="528" name="Picture 6" descr=""/>
          <p:cNvPicPr/>
          <p:nvPr/>
        </p:nvPicPr>
        <p:blipFill>
          <a:blip r:embed="rId5"/>
          <a:stretch/>
        </p:blipFill>
        <p:spPr>
          <a:xfrm>
            <a:off x="2180880" y="2511360"/>
            <a:ext cx="2180520" cy="1442880"/>
          </a:xfrm>
          <a:prstGeom prst="rect">
            <a:avLst/>
          </a:prstGeom>
          <a:ln>
            <a:noFill/>
          </a:ln>
        </p:spPr>
      </p:pic>
      <p:pic>
        <p:nvPicPr>
          <p:cNvPr id="529" name="Picture 7" descr=""/>
          <p:cNvPicPr/>
          <p:nvPr/>
        </p:nvPicPr>
        <p:blipFill>
          <a:blip r:embed="rId6"/>
          <a:stretch/>
        </p:blipFill>
        <p:spPr>
          <a:xfrm>
            <a:off x="4362120" y="2511360"/>
            <a:ext cx="2180520" cy="1442880"/>
          </a:xfrm>
          <a:prstGeom prst="rect">
            <a:avLst/>
          </a:prstGeom>
          <a:ln>
            <a:noFill/>
          </a:ln>
        </p:spPr>
      </p:pic>
      <p:pic>
        <p:nvPicPr>
          <p:cNvPr id="530" name="Picture 8" descr=""/>
          <p:cNvPicPr/>
          <p:nvPr/>
        </p:nvPicPr>
        <p:blipFill>
          <a:blip r:embed="rId7"/>
          <a:stretch/>
        </p:blipFill>
        <p:spPr>
          <a:xfrm>
            <a:off x="5362200" y="3827880"/>
            <a:ext cx="3781440" cy="250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7" dur="indefinite" restart="never" nodeType="tmRoot">
          <p:childTnLst>
            <p:seq>
              <p:cTn id="3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2" name="CustomShape 2"/>
          <p:cNvSpPr/>
          <p:nvPr/>
        </p:nvSpPr>
        <p:spPr>
          <a:xfrm>
            <a:off x="14040" y="111240"/>
            <a:ext cx="384768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Interim conclusions and criticism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19080" y="802800"/>
            <a:ext cx="89319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Ambiguity aversion and standard probability weighting do not explain </a:t>
            </a:r>
            <a:r>
              <a:rPr b="0" i="1" lang="fr-FR" sz="2200" spc="-1" strike="noStrike">
                <a:solidFill>
                  <a:srgbClr val="000000"/>
                </a:solidFill>
                <a:latin typeface="Arial "/>
              </a:rPr>
              <a:t>the better-than-zero 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heuristic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422640" y="1760760"/>
            <a:ext cx="85287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Criticism: </a:t>
            </a:r>
            <a:endParaRPr b="0" lang="fr-FR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Is behaving like that (economically) costly? Actually it is not!</a:t>
            </a:r>
            <a:endParaRPr b="0" lang="fr-FR" sz="2200" spc="-1" strike="noStrike">
              <a:latin typeface="Arial"/>
            </a:endParaRPr>
          </a:p>
        </p:txBody>
      </p:sp>
      <p:grpSp>
        <p:nvGrpSpPr>
          <p:cNvPr id="535" name="Group 5"/>
          <p:cNvGrpSpPr/>
          <p:nvPr/>
        </p:nvGrpSpPr>
        <p:grpSpPr>
          <a:xfrm>
            <a:off x="624960" y="2780280"/>
            <a:ext cx="8000640" cy="3942720"/>
            <a:chOff x="624960" y="2780280"/>
            <a:chExt cx="8000640" cy="3942720"/>
          </a:xfrm>
        </p:grpSpPr>
        <p:pic>
          <p:nvPicPr>
            <p:cNvPr id="536" name="Picture 1" descr=""/>
            <p:cNvPicPr/>
            <p:nvPr/>
          </p:nvPicPr>
          <p:blipFill>
            <a:blip r:embed="rId1"/>
            <a:stretch/>
          </p:blipFill>
          <p:spPr>
            <a:xfrm>
              <a:off x="624960" y="2780280"/>
              <a:ext cx="2666520" cy="394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7" name="Picture 2" descr=""/>
            <p:cNvPicPr/>
            <p:nvPr/>
          </p:nvPicPr>
          <p:blipFill>
            <a:blip r:embed="rId2"/>
            <a:stretch/>
          </p:blipFill>
          <p:spPr>
            <a:xfrm>
              <a:off x="3291840" y="2780280"/>
              <a:ext cx="2666520" cy="394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8" name="Picture 5" descr=""/>
            <p:cNvPicPr/>
            <p:nvPr/>
          </p:nvPicPr>
          <p:blipFill>
            <a:blip r:embed="rId3"/>
            <a:stretch/>
          </p:blipFill>
          <p:spPr>
            <a:xfrm>
              <a:off x="5959080" y="2780280"/>
              <a:ext cx="2666520" cy="39427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39" name="Line 6"/>
          <p:cNvSpPr/>
          <p:nvPr/>
        </p:nvSpPr>
        <p:spPr>
          <a:xfrm>
            <a:off x="973440" y="4800600"/>
            <a:ext cx="2040480" cy="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0" name="Line 7"/>
          <p:cNvSpPr/>
          <p:nvPr/>
        </p:nvSpPr>
        <p:spPr>
          <a:xfrm>
            <a:off x="3640320" y="4800600"/>
            <a:ext cx="2040480" cy="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1" name="Line 8"/>
          <p:cNvSpPr/>
          <p:nvPr/>
        </p:nvSpPr>
        <p:spPr>
          <a:xfrm flipV="1">
            <a:off x="6315840" y="4800240"/>
            <a:ext cx="2040480" cy="36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3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0" y="1356840"/>
            <a:ext cx="9143640" cy="51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000000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forgetting and insufficient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379" dur="indefinite" restart="never" nodeType="tmRoot">
          <p:childTnLst>
            <p:seq>
              <p:cTn id="3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6" name="CustomShape 2"/>
          <p:cNvSpPr/>
          <p:nvPr/>
        </p:nvSpPr>
        <p:spPr>
          <a:xfrm>
            <a:off x="9720" y="111240"/>
            <a:ext cx="24883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Experimental design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547" name="Google Shape;255;p31" descr=""/>
          <p:cNvPicPr/>
          <p:nvPr/>
        </p:nvPicPr>
        <p:blipFill>
          <a:blip r:embed="rId1"/>
          <a:stretch/>
        </p:blipFill>
        <p:spPr>
          <a:xfrm>
            <a:off x="1202040" y="6194880"/>
            <a:ext cx="547560" cy="547560"/>
          </a:xfrm>
          <a:prstGeom prst="rect">
            <a:avLst/>
          </a:prstGeom>
          <a:ln>
            <a:noFill/>
          </a:ln>
        </p:spPr>
      </p:pic>
      <p:sp>
        <p:nvSpPr>
          <p:cNvPr id="548" name="CustomShape 3"/>
          <p:cNvSpPr/>
          <p:nvPr/>
        </p:nvSpPr>
        <p:spPr>
          <a:xfrm>
            <a:off x="1213560" y="1531080"/>
            <a:ext cx="25520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P(winning)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(losing otherwise) 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1764720" y="2370600"/>
            <a:ext cx="462960" cy="42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0.9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0.8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0.7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0.6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0.4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0.2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0.1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550" name="Google Shape;256;p31" descr=""/>
          <p:cNvPicPr/>
          <p:nvPr/>
        </p:nvPicPr>
        <p:blipFill>
          <a:blip r:embed="rId2"/>
          <a:stretch/>
        </p:blipFill>
        <p:spPr>
          <a:xfrm>
            <a:off x="1213560" y="2254320"/>
            <a:ext cx="547560" cy="547560"/>
          </a:xfrm>
          <a:prstGeom prst="rect">
            <a:avLst/>
          </a:prstGeom>
          <a:ln>
            <a:noFill/>
          </a:ln>
        </p:spPr>
      </p:pic>
      <p:sp>
        <p:nvSpPr>
          <p:cNvPr id="551" name="CustomShape 5"/>
          <p:cNvSpPr/>
          <p:nvPr/>
        </p:nvSpPr>
        <p:spPr>
          <a:xfrm>
            <a:off x="1783080" y="718560"/>
            <a:ext cx="557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Experiment 7: Experiment 6 + modified contingencies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52" name="CustomShape 6"/>
          <p:cNvSpPr/>
          <p:nvPr/>
        </p:nvSpPr>
        <p:spPr>
          <a:xfrm>
            <a:off x="2759040" y="2370600"/>
            <a:ext cx="462960" cy="422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0.9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0.8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0.7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0.6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0.4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0.2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 "/>
              </a:rPr>
              <a:t>0.1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53" name="CustomShape 7"/>
          <p:cNvSpPr/>
          <p:nvPr/>
        </p:nvSpPr>
        <p:spPr>
          <a:xfrm>
            <a:off x="4207320" y="1619640"/>
            <a:ext cx="31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Wingdings"/>
              </a:rPr>
              <a:t>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554" name="Google Shape;274;p32" descr=""/>
          <p:cNvPicPr/>
          <p:nvPr/>
        </p:nvPicPr>
        <p:blipFill>
          <a:blip r:embed="rId3"/>
          <a:stretch/>
        </p:blipFill>
        <p:spPr>
          <a:xfrm>
            <a:off x="3225960" y="6194880"/>
            <a:ext cx="539640" cy="547560"/>
          </a:xfrm>
          <a:prstGeom prst="rect">
            <a:avLst/>
          </a:prstGeom>
          <a:ln>
            <a:noFill/>
          </a:ln>
        </p:spPr>
      </p:pic>
      <p:pic>
        <p:nvPicPr>
          <p:cNvPr id="555" name="Google Shape;280;p32" descr=""/>
          <p:cNvPicPr/>
          <p:nvPr/>
        </p:nvPicPr>
        <p:blipFill>
          <a:blip r:embed="rId4"/>
          <a:stretch/>
        </p:blipFill>
        <p:spPr>
          <a:xfrm>
            <a:off x="3225960" y="2254320"/>
            <a:ext cx="539640" cy="528840"/>
          </a:xfrm>
          <a:prstGeom prst="rect">
            <a:avLst/>
          </a:prstGeom>
          <a:ln>
            <a:noFill/>
          </a:ln>
        </p:spPr>
      </p:pic>
      <p:grpSp>
        <p:nvGrpSpPr>
          <p:cNvPr id="556" name="Group 8"/>
          <p:cNvGrpSpPr/>
          <p:nvPr/>
        </p:nvGrpSpPr>
        <p:grpSpPr>
          <a:xfrm>
            <a:off x="5111640" y="1531080"/>
            <a:ext cx="2552040" cy="5211360"/>
            <a:chOff x="5111640" y="1531080"/>
            <a:chExt cx="2552040" cy="5211360"/>
          </a:xfrm>
        </p:grpSpPr>
        <p:grpSp>
          <p:nvGrpSpPr>
            <p:cNvPr id="557" name="Group 9"/>
            <p:cNvGrpSpPr/>
            <p:nvPr/>
          </p:nvGrpSpPr>
          <p:grpSpPr>
            <a:xfrm>
              <a:off x="5111640" y="1531080"/>
              <a:ext cx="2552040" cy="5211360"/>
              <a:chOff x="5111640" y="1531080"/>
              <a:chExt cx="2552040" cy="5211360"/>
            </a:xfrm>
          </p:grpSpPr>
          <p:pic>
            <p:nvPicPr>
              <p:cNvPr id="558" name="Google Shape;255;p31" descr=""/>
              <p:cNvPicPr/>
              <p:nvPr/>
            </p:nvPicPr>
            <p:blipFill>
              <a:blip r:embed="rId5"/>
              <a:stretch/>
            </p:blipFill>
            <p:spPr>
              <a:xfrm>
                <a:off x="5111640" y="6194880"/>
                <a:ext cx="547560" cy="5475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59" name="CustomShape 10"/>
              <p:cNvSpPr/>
              <p:nvPr/>
            </p:nvSpPr>
            <p:spPr>
              <a:xfrm>
                <a:off x="5111640" y="1531080"/>
                <a:ext cx="2552040" cy="63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0" lang="fr-FR" sz="1800" spc="-1" strike="noStrike">
                    <a:solidFill>
                      <a:srgbClr val="000000"/>
                    </a:solidFill>
                    <a:latin typeface="Arial "/>
                  </a:rPr>
                  <a:t>P(winning)</a:t>
                </a:r>
                <a:endParaRPr b="0" lang="fr-FR" sz="18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b="0" lang="fr-FR" sz="1800" spc="-1" strike="noStrike">
                    <a:solidFill>
                      <a:srgbClr val="000000"/>
                    </a:solidFill>
                    <a:latin typeface="Arial "/>
                  </a:rPr>
                  <a:t>(losing otherwise) </a:t>
                </a:r>
                <a:endParaRPr b="0" lang="fr-FR" sz="1800" spc="-1" strike="noStrike">
                  <a:latin typeface="Arial"/>
                </a:endParaRPr>
              </a:p>
            </p:txBody>
          </p:sp>
          <p:sp>
            <p:nvSpPr>
              <p:cNvPr id="560" name="CustomShape 11"/>
              <p:cNvSpPr/>
              <p:nvPr/>
            </p:nvSpPr>
            <p:spPr>
              <a:xfrm>
                <a:off x="5663520" y="2370600"/>
                <a:ext cx="575640" cy="4227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0.9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0.85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0.8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0.75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0.25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0.2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0.15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0.1</a:t>
                </a:r>
                <a:endParaRPr b="0" lang="fr-FR" sz="1600" spc="-1" strike="noStrike">
                  <a:latin typeface="Arial"/>
                </a:endParaRPr>
              </a:p>
            </p:txBody>
          </p:sp>
          <p:pic>
            <p:nvPicPr>
              <p:cNvPr id="561" name="Google Shape;256;p31" descr=""/>
              <p:cNvPicPr/>
              <p:nvPr/>
            </p:nvPicPr>
            <p:blipFill>
              <a:blip r:embed="rId6"/>
              <a:stretch/>
            </p:blipFill>
            <p:spPr>
              <a:xfrm>
                <a:off x="5111640" y="2254320"/>
                <a:ext cx="547560" cy="54756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62" name="CustomShape 12"/>
              <p:cNvSpPr/>
              <p:nvPr/>
            </p:nvSpPr>
            <p:spPr>
              <a:xfrm>
                <a:off x="6658200" y="2370600"/>
                <a:ext cx="575640" cy="3497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0.7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0.65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0.6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0.55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0.45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0.4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0.35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r>
                  <a:rPr b="1" lang="fr-FR" sz="1600" spc="-1" strike="noStrike">
                    <a:solidFill>
                      <a:srgbClr val="000000"/>
                    </a:solidFill>
                    <a:latin typeface="Arial "/>
                  </a:rPr>
                  <a:t>0.30</a:t>
                </a:r>
                <a:endParaRPr b="0" lang="fr-FR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</a:pPr>
                <a:endParaRPr b="0" lang="fr-FR" sz="1600" spc="-1" strike="noStrike">
                  <a:latin typeface="Arial"/>
                </a:endParaRPr>
              </a:p>
            </p:txBody>
          </p:sp>
        </p:grpSp>
        <p:pic>
          <p:nvPicPr>
            <p:cNvPr id="563" name="Google Shape;274;p32" descr=""/>
            <p:cNvPicPr/>
            <p:nvPr/>
          </p:nvPicPr>
          <p:blipFill>
            <a:blip r:embed="rId7"/>
            <a:stretch/>
          </p:blipFill>
          <p:spPr>
            <a:xfrm>
              <a:off x="7124040" y="6194880"/>
              <a:ext cx="539640" cy="547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4" name="Google Shape;280;p32" descr=""/>
            <p:cNvPicPr/>
            <p:nvPr/>
          </p:nvPicPr>
          <p:blipFill>
            <a:blip r:embed="rId8"/>
            <a:stretch/>
          </p:blipFill>
          <p:spPr>
            <a:xfrm>
              <a:off x="7124040" y="2254320"/>
              <a:ext cx="539640" cy="52884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381" dur="indefinite" restart="never" nodeType="tmRoot">
          <p:childTnLst>
            <p:seq>
              <p:cTn id="382" dur="indefinite" nodeType="mainSeq">
                <p:childTnLst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6" name="CustomShape 2"/>
          <p:cNvSpPr/>
          <p:nvPr/>
        </p:nvSpPr>
        <p:spPr>
          <a:xfrm>
            <a:off x="-19440" y="111240"/>
            <a:ext cx="39866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Experimental results: replications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567" name="Picture 1" descr=""/>
          <p:cNvPicPr/>
          <p:nvPr/>
        </p:nvPicPr>
        <p:blipFill>
          <a:blip r:embed="rId1"/>
          <a:stretch/>
        </p:blipFill>
        <p:spPr>
          <a:xfrm>
            <a:off x="96120" y="1176120"/>
            <a:ext cx="3660120" cy="2235960"/>
          </a:xfrm>
          <a:prstGeom prst="rect">
            <a:avLst/>
          </a:prstGeom>
          <a:ln>
            <a:noFill/>
          </a:ln>
        </p:spPr>
      </p:pic>
      <p:pic>
        <p:nvPicPr>
          <p:cNvPr id="568" name="Picture 2" descr=""/>
          <p:cNvPicPr/>
          <p:nvPr/>
        </p:nvPicPr>
        <p:blipFill>
          <a:blip r:embed="rId2"/>
          <a:stretch/>
        </p:blipFill>
        <p:spPr>
          <a:xfrm>
            <a:off x="96120" y="4214880"/>
            <a:ext cx="3660120" cy="2235960"/>
          </a:xfrm>
          <a:prstGeom prst="rect">
            <a:avLst/>
          </a:prstGeom>
          <a:ln>
            <a:noFill/>
          </a:ln>
        </p:spPr>
      </p:pic>
      <p:pic>
        <p:nvPicPr>
          <p:cNvPr id="569" name="Picture 3" descr=""/>
          <p:cNvPicPr/>
          <p:nvPr/>
        </p:nvPicPr>
        <p:blipFill>
          <a:blip r:embed="rId3"/>
          <a:stretch/>
        </p:blipFill>
        <p:spPr>
          <a:xfrm>
            <a:off x="3283560" y="4178880"/>
            <a:ext cx="3719520" cy="2272320"/>
          </a:xfrm>
          <a:prstGeom prst="rect">
            <a:avLst/>
          </a:prstGeom>
          <a:ln>
            <a:noFill/>
          </a:ln>
        </p:spPr>
      </p:pic>
      <p:pic>
        <p:nvPicPr>
          <p:cNvPr id="570" name="Picture 5" descr=""/>
          <p:cNvPicPr/>
          <p:nvPr/>
        </p:nvPicPr>
        <p:blipFill>
          <a:blip r:embed="rId4"/>
          <a:stretch/>
        </p:blipFill>
        <p:spPr>
          <a:xfrm>
            <a:off x="3328920" y="1176120"/>
            <a:ext cx="3628800" cy="2216880"/>
          </a:xfrm>
          <a:prstGeom prst="rect">
            <a:avLst/>
          </a:prstGeom>
          <a:ln>
            <a:noFill/>
          </a:ln>
        </p:spPr>
      </p:pic>
      <p:sp>
        <p:nvSpPr>
          <p:cNvPr id="571" name="CustomShape 3"/>
          <p:cNvSpPr/>
          <p:nvPr/>
        </p:nvSpPr>
        <p:spPr>
          <a:xfrm>
            <a:off x="650160" y="787320"/>
            <a:ext cx="2552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652680" y="3809520"/>
            <a:ext cx="2552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EE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3867120" y="806760"/>
            <a:ext cx="2552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A-D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>
            <a:off x="3867120" y="3771360"/>
            <a:ext cx="2552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A-E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575" name="Picture 6" descr=""/>
          <p:cNvPicPr/>
          <p:nvPr/>
        </p:nvPicPr>
        <p:blipFill>
          <a:blip r:embed="rId5"/>
          <a:stretch/>
        </p:blipFill>
        <p:spPr>
          <a:xfrm>
            <a:off x="6458040" y="1318320"/>
            <a:ext cx="2723760" cy="2074680"/>
          </a:xfrm>
          <a:prstGeom prst="rect">
            <a:avLst/>
          </a:prstGeom>
          <a:ln>
            <a:noFill/>
          </a:ln>
        </p:spPr>
      </p:pic>
      <p:grpSp>
        <p:nvGrpSpPr>
          <p:cNvPr id="576" name="Group 7"/>
          <p:cNvGrpSpPr/>
          <p:nvPr/>
        </p:nvGrpSpPr>
        <p:grpSpPr>
          <a:xfrm>
            <a:off x="6419880" y="3809520"/>
            <a:ext cx="2723760" cy="2641680"/>
            <a:chOff x="6419880" y="3809520"/>
            <a:chExt cx="2723760" cy="2641680"/>
          </a:xfrm>
        </p:grpSpPr>
        <p:pic>
          <p:nvPicPr>
            <p:cNvPr id="577" name="Picture 7" descr=""/>
            <p:cNvPicPr/>
            <p:nvPr/>
          </p:nvPicPr>
          <p:blipFill>
            <a:blip r:embed="rId6"/>
            <a:srcRect l="0" t="0" r="83511" b="0"/>
            <a:stretch/>
          </p:blipFill>
          <p:spPr>
            <a:xfrm>
              <a:off x="6419880" y="3809520"/>
              <a:ext cx="1029600" cy="2641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8" name="Picture 15" descr=""/>
            <p:cNvPicPr/>
            <p:nvPr/>
          </p:nvPicPr>
          <p:blipFill>
            <a:blip r:embed="rId7"/>
            <a:srcRect l="73024" t="0" r="0" b="0"/>
            <a:stretch/>
          </p:blipFill>
          <p:spPr>
            <a:xfrm>
              <a:off x="7458840" y="3809520"/>
              <a:ext cx="1684800" cy="26416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79" name="CustomShape 8"/>
          <p:cNvSpPr/>
          <p:nvPr/>
        </p:nvSpPr>
        <p:spPr>
          <a:xfrm>
            <a:off x="6544080" y="3809520"/>
            <a:ext cx="2552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Slope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80" name="CustomShape 9"/>
          <p:cNvSpPr/>
          <p:nvPr/>
        </p:nvSpPr>
        <p:spPr>
          <a:xfrm>
            <a:off x="6544080" y="787320"/>
            <a:ext cx="2552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Inferred values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81" name="Line 10"/>
          <p:cNvSpPr/>
          <p:nvPr/>
        </p:nvSpPr>
        <p:spPr>
          <a:xfrm>
            <a:off x="7245720" y="4732200"/>
            <a:ext cx="1316160" cy="0"/>
          </a:xfrm>
          <a:prstGeom prst="line">
            <a:avLst/>
          </a:prstGeom>
          <a:ln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387" dur="indefinite" restart="never" nodeType="tmRoot">
          <p:childTnLst>
            <p:seq>
              <p:cTn id="3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3" name="CustomShape 2"/>
          <p:cNvSpPr/>
          <p:nvPr/>
        </p:nvSpPr>
        <p:spPr>
          <a:xfrm>
            <a:off x="-19440" y="111240"/>
            <a:ext cx="39866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Experimental results: replications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584" name="Picture 1" descr=""/>
          <p:cNvPicPr/>
          <p:nvPr/>
        </p:nvPicPr>
        <p:blipFill>
          <a:blip r:embed="rId1"/>
          <a:stretch/>
        </p:blipFill>
        <p:spPr>
          <a:xfrm>
            <a:off x="1682640" y="1751040"/>
            <a:ext cx="2946240" cy="4356000"/>
          </a:xfrm>
          <a:prstGeom prst="rect">
            <a:avLst/>
          </a:prstGeom>
          <a:ln>
            <a:noFill/>
          </a:ln>
        </p:spPr>
      </p:pic>
      <p:pic>
        <p:nvPicPr>
          <p:cNvPr id="585" name="Picture 2" descr=""/>
          <p:cNvPicPr/>
          <p:nvPr/>
        </p:nvPicPr>
        <p:blipFill>
          <a:blip r:embed="rId2"/>
          <a:stretch/>
        </p:blipFill>
        <p:spPr>
          <a:xfrm>
            <a:off x="4582440" y="1751040"/>
            <a:ext cx="2946240" cy="4356000"/>
          </a:xfrm>
          <a:prstGeom prst="rect">
            <a:avLst/>
          </a:prstGeom>
          <a:ln>
            <a:noFill/>
          </a:ln>
        </p:spPr>
      </p:pic>
      <p:sp>
        <p:nvSpPr>
          <p:cNvPr id="586" name="CustomShape 3"/>
          <p:cNvSpPr/>
          <p:nvPr/>
        </p:nvSpPr>
        <p:spPr>
          <a:xfrm>
            <a:off x="2076840" y="972000"/>
            <a:ext cx="5137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Correct choice rate in the EE and ED decisions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89" dur="indefinite" restart="never" nodeType="tmRoot">
          <p:childTnLst>
            <p:seq>
              <p:cTn id="390" dur="indefinite" nodeType="mainSeq">
                <p:childTnLst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8" name="CustomShape 2"/>
          <p:cNvSpPr/>
          <p:nvPr/>
        </p:nvSpPr>
        <p:spPr>
          <a:xfrm>
            <a:off x="17280" y="111240"/>
            <a:ext cx="478188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Interim conclusion and (temporary) claim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19080" y="802800"/>
            <a:ext cx="893196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Choices in the elicitation task are not strategically changed by the changes in contingencies. The </a:t>
            </a:r>
            <a:r>
              <a:rPr b="0" i="1" lang="fr-FR" sz="2200" spc="-1" strike="noStrike">
                <a:solidFill>
                  <a:srgbClr val="000000"/>
                </a:solidFill>
                <a:latin typeface="Arial "/>
              </a:rPr>
              <a:t>better-than-zero 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heuristic is maintained also when it is costly. 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590" name="CustomShape 4"/>
          <p:cNvSpPr/>
          <p:nvPr/>
        </p:nvSpPr>
        <p:spPr>
          <a:xfrm>
            <a:off x="422640" y="2280240"/>
            <a:ext cx="852876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Why? 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Experienced and descried values </a:t>
            </a:r>
            <a:r>
              <a:rPr b="0" lang="fr-FR" sz="2200" spc="-1" strike="noStrike" u="sng">
                <a:solidFill>
                  <a:srgbClr val="000000"/>
                </a:solidFill>
                <a:uFillTx/>
                <a:latin typeface="Arial "/>
              </a:rPr>
              <a:t>are not easily commensurable 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because they involve </a:t>
            </a:r>
            <a:r>
              <a:rPr b="0" lang="fr-FR" sz="2200" spc="-1" strike="noStrike" u="sng">
                <a:solidFill>
                  <a:srgbClr val="000000"/>
                </a:solidFill>
                <a:uFillTx/>
                <a:latin typeface="Arial "/>
              </a:rPr>
              <a:t>different representational systems</a:t>
            </a: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395" dur="indefinite" restart="never" nodeType="tmRoot">
          <p:childTnLst>
            <p:seq>
              <p:cTn id="396" dur="indefinite" nodeType="mainSeq">
                <p:childTnLst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2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93" name="CustomShape 3"/>
          <p:cNvSpPr/>
          <p:nvPr/>
        </p:nvSpPr>
        <p:spPr>
          <a:xfrm>
            <a:off x="0" y="1356840"/>
            <a:ext cx="9143640" cy="51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forgetting and insufficient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401" dur="indefinite" restart="never" nodeType="tmRoot">
          <p:childTnLst>
            <p:seq>
              <p:cTn id="4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5" name="CustomShape 2"/>
          <p:cNvSpPr/>
          <p:nvPr/>
        </p:nvSpPr>
        <p:spPr>
          <a:xfrm>
            <a:off x="12600" y="111240"/>
            <a:ext cx="28814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Exhibit 1: reaction times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96" name="CustomShape 3"/>
          <p:cNvSpPr/>
          <p:nvPr/>
        </p:nvSpPr>
        <p:spPr>
          <a:xfrm>
            <a:off x="0" y="946800"/>
            <a:ext cx="91436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Experienced and descried values </a:t>
            </a:r>
            <a:r>
              <a:rPr b="1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are not easily commensurable</a:t>
            </a:r>
            <a:r>
              <a:rPr b="0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 </a:t>
            </a:r>
            <a:r>
              <a:rPr b="0" lang="fr-FR" sz="2000" spc="-1" strike="noStrike">
                <a:solidFill>
                  <a:srgbClr val="bfbfbf"/>
                </a:solidFill>
                <a:latin typeface="Arial "/>
              </a:rPr>
              <a:t>because they involve </a:t>
            </a:r>
            <a:r>
              <a:rPr b="0" lang="fr-FR" sz="2000" spc="-1" strike="noStrike" u="sng">
                <a:solidFill>
                  <a:srgbClr val="bfbfbf"/>
                </a:solidFill>
                <a:uFillTx/>
                <a:latin typeface="Arial "/>
              </a:rPr>
              <a:t>different representational systems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longer decisions for E-oriented choices in the ED elicitation task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longer choices in the EE elicitation task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 </a:t>
            </a:r>
            <a:endParaRPr b="0" lang="fr-FR" sz="2000" spc="-1" strike="noStrike">
              <a:latin typeface="Arial"/>
            </a:endParaRPr>
          </a:p>
        </p:txBody>
      </p:sp>
      <p:grpSp>
        <p:nvGrpSpPr>
          <p:cNvPr id="597" name="Group 4"/>
          <p:cNvGrpSpPr/>
          <p:nvPr/>
        </p:nvGrpSpPr>
        <p:grpSpPr>
          <a:xfrm>
            <a:off x="213480" y="2762280"/>
            <a:ext cx="8853480" cy="2512440"/>
            <a:chOff x="213480" y="2762280"/>
            <a:chExt cx="8853480" cy="2512440"/>
          </a:xfrm>
        </p:grpSpPr>
        <p:pic>
          <p:nvPicPr>
            <p:cNvPr id="598" name="Picture 4" descr=""/>
            <p:cNvPicPr/>
            <p:nvPr/>
          </p:nvPicPr>
          <p:blipFill>
            <a:blip r:embed="rId1"/>
            <a:stretch/>
          </p:blipFill>
          <p:spPr>
            <a:xfrm>
              <a:off x="213480" y="2770560"/>
              <a:ext cx="1693800" cy="2504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9" name="Picture 5" descr=""/>
            <p:cNvPicPr/>
            <p:nvPr/>
          </p:nvPicPr>
          <p:blipFill>
            <a:blip r:embed="rId2"/>
            <a:stretch/>
          </p:blipFill>
          <p:spPr>
            <a:xfrm>
              <a:off x="2071800" y="2762280"/>
              <a:ext cx="1670400" cy="2504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0" name="Picture 6" descr=""/>
            <p:cNvPicPr/>
            <p:nvPr/>
          </p:nvPicPr>
          <p:blipFill>
            <a:blip r:embed="rId3"/>
            <a:stretch/>
          </p:blipFill>
          <p:spPr>
            <a:xfrm>
              <a:off x="3789360" y="2770560"/>
              <a:ext cx="1670400" cy="2504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1" name="Picture 7" descr=""/>
            <p:cNvPicPr/>
            <p:nvPr/>
          </p:nvPicPr>
          <p:blipFill>
            <a:blip r:embed="rId4"/>
            <a:stretch/>
          </p:blipFill>
          <p:spPr>
            <a:xfrm>
              <a:off x="7392240" y="2762280"/>
              <a:ext cx="1674720" cy="2510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2" name="Picture 9" descr=""/>
            <p:cNvPicPr/>
            <p:nvPr/>
          </p:nvPicPr>
          <p:blipFill>
            <a:blip r:embed="rId5"/>
            <a:stretch/>
          </p:blipFill>
          <p:spPr>
            <a:xfrm>
              <a:off x="5567400" y="2770560"/>
              <a:ext cx="1670400" cy="250416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403" dur="indefinite" restart="never" nodeType="tmRoot">
          <p:childTnLst>
            <p:seq>
              <p:cTn id="404" dur="indefinite" nodeType="mainSeq">
                <p:childTnLst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8" name="CustomShape 3"/>
          <p:cNvSpPr/>
          <p:nvPr/>
        </p:nvSpPr>
        <p:spPr>
          <a:xfrm>
            <a:off x="0" y="1356840"/>
            <a:ext cx="9143640" cy="47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forgetting and insufficient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4" name="CustomShape 2"/>
          <p:cNvSpPr/>
          <p:nvPr/>
        </p:nvSpPr>
        <p:spPr>
          <a:xfrm>
            <a:off x="45360" y="111240"/>
            <a:ext cx="38858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Exhibit 2: cognitive reflection test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0" y="946800"/>
            <a:ext cx="914364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Experienced and descried values </a:t>
            </a:r>
            <a:r>
              <a:rPr b="1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are not easily commensurable</a:t>
            </a:r>
            <a:r>
              <a:rPr b="0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 </a:t>
            </a:r>
            <a:r>
              <a:rPr b="0" lang="fr-FR" sz="2000" spc="-1" strike="noStrike">
                <a:solidFill>
                  <a:srgbClr val="bfbfbf"/>
                </a:solidFill>
                <a:latin typeface="Arial "/>
              </a:rPr>
              <a:t>because they involve </a:t>
            </a:r>
            <a:r>
              <a:rPr b="0" lang="fr-FR" sz="2000" spc="-1" strike="noStrike" u="sng">
                <a:solidFill>
                  <a:srgbClr val="bfbfbf"/>
                </a:solidFill>
                <a:uFillTx/>
                <a:latin typeface="Arial "/>
              </a:rPr>
              <a:t>different representational systems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the capacity to compare E and D should correlated with the propensity to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engage in “System 2”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606" name="Picture 2" descr=""/>
          <p:cNvPicPr/>
          <p:nvPr/>
        </p:nvPicPr>
        <p:blipFill>
          <a:blip r:embed="rId1"/>
          <a:stretch/>
        </p:blipFill>
        <p:spPr>
          <a:xfrm>
            <a:off x="214560" y="2516040"/>
            <a:ext cx="2214000" cy="1580400"/>
          </a:xfrm>
          <a:prstGeom prst="rect">
            <a:avLst/>
          </a:prstGeom>
          <a:ln>
            <a:noFill/>
          </a:ln>
        </p:spPr>
      </p:pic>
      <p:pic>
        <p:nvPicPr>
          <p:cNvPr id="607" name="Picture 3" descr=""/>
          <p:cNvPicPr/>
          <p:nvPr/>
        </p:nvPicPr>
        <p:blipFill>
          <a:blip r:embed="rId2"/>
          <a:stretch/>
        </p:blipFill>
        <p:spPr>
          <a:xfrm>
            <a:off x="2428920" y="2516040"/>
            <a:ext cx="2214000" cy="1580400"/>
          </a:xfrm>
          <a:prstGeom prst="rect">
            <a:avLst/>
          </a:prstGeom>
          <a:ln>
            <a:noFill/>
          </a:ln>
        </p:spPr>
      </p:pic>
      <p:pic>
        <p:nvPicPr>
          <p:cNvPr id="608" name="Picture 5" descr=""/>
          <p:cNvPicPr/>
          <p:nvPr/>
        </p:nvPicPr>
        <p:blipFill>
          <a:blip r:embed="rId3"/>
          <a:stretch/>
        </p:blipFill>
        <p:spPr>
          <a:xfrm>
            <a:off x="4735800" y="2516040"/>
            <a:ext cx="2214000" cy="1580400"/>
          </a:xfrm>
          <a:prstGeom prst="rect">
            <a:avLst/>
          </a:prstGeom>
          <a:ln>
            <a:noFill/>
          </a:ln>
        </p:spPr>
      </p:pic>
      <p:pic>
        <p:nvPicPr>
          <p:cNvPr id="609" name="Picture 6" descr=""/>
          <p:cNvPicPr/>
          <p:nvPr/>
        </p:nvPicPr>
        <p:blipFill>
          <a:blip r:embed="rId4"/>
          <a:stretch/>
        </p:blipFill>
        <p:spPr>
          <a:xfrm>
            <a:off x="214560" y="4583880"/>
            <a:ext cx="2260080" cy="1613520"/>
          </a:xfrm>
          <a:prstGeom prst="rect">
            <a:avLst/>
          </a:prstGeom>
          <a:ln>
            <a:noFill/>
          </a:ln>
        </p:spPr>
      </p:pic>
      <p:pic>
        <p:nvPicPr>
          <p:cNvPr id="610" name="Picture 7" descr=""/>
          <p:cNvPicPr/>
          <p:nvPr/>
        </p:nvPicPr>
        <p:blipFill>
          <a:blip r:embed="rId5"/>
          <a:stretch/>
        </p:blipFill>
        <p:spPr>
          <a:xfrm>
            <a:off x="2475360" y="4583880"/>
            <a:ext cx="2260080" cy="1613520"/>
          </a:xfrm>
          <a:prstGeom prst="rect">
            <a:avLst/>
          </a:prstGeom>
          <a:ln>
            <a:noFill/>
          </a:ln>
        </p:spPr>
      </p:pic>
      <p:pic>
        <p:nvPicPr>
          <p:cNvPr id="611" name="Picture 8" descr=""/>
          <p:cNvPicPr/>
          <p:nvPr/>
        </p:nvPicPr>
        <p:blipFill>
          <a:blip r:embed="rId6"/>
          <a:stretch/>
        </p:blipFill>
        <p:spPr>
          <a:xfrm>
            <a:off x="4643280" y="4583880"/>
            <a:ext cx="2260080" cy="1613520"/>
          </a:xfrm>
          <a:prstGeom prst="rect">
            <a:avLst/>
          </a:prstGeom>
          <a:ln>
            <a:noFill/>
          </a:ln>
        </p:spPr>
      </p:pic>
      <p:pic>
        <p:nvPicPr>
          <p:cNvPr id="612" name="Picture 9" descr=""/>
          <p:cNvPicPr/>
          <p:nvPr/>
        </p:nvPicPr>
        <p:blipFill>
          <a:blip r:embed="rId7"/>
          <a:stretch/>
        </p:blipFill>
        <p:spPr>
          <a:xfrm>
            <a:off x="6883560" y="3499920"/>
            <a:ext cx="2260080" cy="161352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4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15" name="CustomShape 3"/>
          <p:cNvSpPr/>
          <p:nvPr/>
        </p:nvSpPr>
        <p:spPr>
          <a:xfrm>
            <a:off x="0" y="1356840"/>
            <a:ext cx="9143640" cy="51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forgetting and insufficient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000000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17" name="CustomShape 2"/>
          <p:cNvSpPr/>
          <p:nvPr/>
        </p:nvSpPr>
        <p:spPr>
          <a:xfrm>
            <a:off x="13680" y="111240"/>
            <a:ext cx="32792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Exhibit 3: neural activations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0" y="671400"/>
            <a:ext cx="91436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bfbfbf"/>
                </a:solidFill>
                <a:latin typeface="Arial "/>
              </a:rPr>
              <a:t>Experienced and descried values </a:t>
            </a:r>
            <a:r>
              <a:rPr b="1" lang="fr-FR" sz="2000" spc="-1" strike="noStrike" u="sng">
                <a:solidFill>
                  <a:srgbClr val="bfbfbf"/>
                </a:solidFill>
                <a:uFillTx/>
                <a:latin typeface="Arial "/>
              </a:rPr>
              <a:t>are not easily commensurable</a:t>
            </a:r>
            <a:r>
              <a:rPr b="0" lang="fr-FR" sz="2000" spc="-1" strike="noStrike" u="sng">
                <a:solidFill>
                  <a:srgbClr val="bfbfbf"/>
                </a:solidFill>
                <a:uFillTx/>
                <a:latin typeface="Arial 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because they involve </a:t>
            </a:r>
            <a:r>
              <a:rPr b="0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different </a:t>
            </a:r>
            <a:r>
              <a:rPr b="1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representational systems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different neural systems should be involved.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619" name="Picture 72" descr=""/>
          <p:cNvPicPr/>
          <p:nvPr/>
        </p:nvPicPr>
        <p:blipFill>
          <a:blip r:embed="rId1"/>
          <a:stretch/>
        </p:blipFill>
        <p:spPr>
          <a:xfrm>
            <a:off x="762120" y="1996200"/>
            <a:ext cx="7721280" cy="444456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1" name="CustomShape 2"/>
          <p:cNvSpPr/>
          <p:nvPr/>
        </p:nvSpPr>
        <p:spPr>
          <a:xfrm>
            <a:off x="13680" y="111240"/>
            <a:ext cx="32792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Exhibit 3: neural activations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22" name="CustomShape 3"/>
          <p:cNvSpPr/>
          <p:nvPr/>
        </p:nvSpPr>
        <p:spPr>
          <a:xfrm>
            <a:off x="0" y="637560"/>
            <a:ext cx="91436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bfbfbf"/>
                </a:solidFill>
                <a:latin typeface="Arial "/>
              </a:rPr>
              <a:t>Experienced and descried values </a:t>
            </a:r>
            <a:r>
              <a:rPr b="1" lang="fr-FR" sz="2000" spc="-1" strike="noStrike" u="sng">
                <a:solidFill>
                  <a:srgbClr val="bfbfbf"/>
                </a:solidFill>
                <a:uFillTx/>
                <a:latin typeface="Arial "/>
              </a:rPr>
              <a:t>are not easily commensurable</a:t>
            </a:r>
            <a:r>
              <a:rPr b="0" lang="fr-FR" sz="2000" spc="-1" strike="noStrike" u="sng">
                <a:solidFill>
                  <a:srgbClr val="bfbfbf"/>
                </a:solidFill>
                <a:uFillTx/>
                <a:latin typeface="Arial 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because they involve </a:t>
            </a:r>
            <a:r>
              <a:rPr b="0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different </a:t>
            </a:r>
            <a:r>
              <a:rPr b="1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representational systems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different neural systems should be involved.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623" name="Picture 1" descr=""/>
          <p:cNvPicPr/>
          <p:nvPr/>
        </p:nvPicPr>
        <p:blipFill>
          <a:blip r:embed="rId1"/>
          <a:stretch/>
        </p:blipFill>
        <p:spPr>
          <a:xfrm>
            <a:off x="1103400" y="1653480"/>
            <a:ext cx="6905520" cy="484344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13680" y="111240"/>
            <a:ext cx="32792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Exhibit 3: neural activations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0" y="637560"/>
            <a:ext cx="91436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bfbfbf"/>
                </a:solidFill>
                <a:latin typeface="Arial "/>
              </a:rPr>
              <a:t>Experienced and descried values </a:t>
            </a:r>
            <a:r>
              <a:rPr b="1" lang="fr-FR" sz="2000" spc="-1" strike="noStrike" u="sng">
                <a:solidFill>
                  <a:srgbClr val="bfbfbf"/>
                </a:solidFill>
                <a:uFillTx/>
                <a:latin typeface="Arial "/>
              </a:rPr>
              <a:t>are not easily commensurable</a:t>
            </a:r>
            <a:r>
              <a:rPr b="0" lang="fr-FR" sz="2000" spc="-1" strike="noStrike" u="sng">
                <a:solidFill>
                  <a:srgbClr val="bfbfbf"/>
                </a:solidFill>
                <a:uFillTx/>
                <a:latin typeface="Arial 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because they involve </a:t>
            </a:r>
            <a:r>
              <a:rPr b="0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different </a:t>
            </a:r>
            <a:r>
              <a:rPr b="1" lang="fr-FR" sz="2000" spc="-1" strike="noStrike" u="sng">
                <a:solidFill>
                  <a:srgbClr val="000000"/>
                </a:solidFill>
                <a:uFillTx/>
                <a:latin typeface="Arial "/>
              </a:rPr>
              <a:t>representational systems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	</a:t>
            </a:r>
            <a:r>
              <a:rPr b="0" lang="fr-FR" sz="20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 "/>
              </a:rPr>
              <a:t>different neural systems should be involved.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627" name="Picture 3" descr=""/>
          <p:cNvPicPr/>
          <p:nvPr/>
        </p:nvPicPr>
        <p:blipFill>
          <a:blip r:embed="rId1"/>
          <a:stretch/>
        </p:blipFill>
        <p:spPr>
          <a:xfrm>
            <a:off x="577800" y="2330280"/>
            <a:ext cx="8000280" cy="315576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9" name="CustomShape 2"/>
          <p:cNvSpPr/>
          <p:nvPr/>
        </p:nvSpPr>
        <p:spPr>
          <a:xfrm>
            <a:off x="4680" y="111240"/>
            <a:ext cx="9871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0" y="1356840"/>
            <a:ext cx="9143640" cy="51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Introduction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Study 1 (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Garcia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The ‘impassable gap’ finding (Exp 1)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learning (Exp 2,3)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forgetting and insufficient training (Expe 4,5)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known decision-biases (Exp 1:6)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Controlling for insufficient incentive (Exp 7)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Conclusions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A case for a heuristic (Exp 1:7)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bfbfbf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Different value representations (Study 2; </a:t>
            </a:r>
            <a:r>
              <a:rPr b="1" lang="fr-FR" sz="2200" spc="-1" strike="noStrike">
                <a:solidFill>
                  <a:srgbClr val="bfbfbf"/>
                </a:solidFill>
                <a:latin typeface="Arial "/>
              </a:rPr>
              <a:t>Cerrotti</a:t>
            </a:r>
            <a:r>
              <a:rPr b="0" lang="fr-FR" sz="2200" spc="-1" strike="noStrike">
                <a:solidFill>
                  <a:srgbClr val="bfbfbf"/>
                </a:solidFill>
                <a:latin typeface="Arial "/>
              </a:rPr>
              <a:t> et al.)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lphaL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Perspectives  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2" name="CustomShape 2"/>
          <p:cNvSpPr/>
          <p:nvPr/>
        </p:nvSpPr>
        <p:spPr>
          <a:xfrm>
            <a:off x="5400" y="111240"/>
            <a:ext cx="16412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Perspectives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0" y="624240"/>
            <a:ext cx="9143640" cy="645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Developing a computational model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Control for noisy update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Include 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Generalization of the of effect? 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Continuous reward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Shifting reference point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Under which condition they can be compared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More extensive training</a:t>
            </a:r>
            <a:endParaRPr b="0" lang="fr-FR" sz="22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Adding feedback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Neural correlates in this paradigm</a:t>
            </a:r>
            <a:endParaRPr b="0" lang="fr-FR" sz="22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This effect is robust, but is it </a:t>
            </a:r>
            <a:r>
              <a:rPr b="0" i="1" lang="fr-FR" sz="2200" spc="-1" strike="noStrike">
                <a:solidFill>
                  <a:srgbClr val="000000"/>
                </a:solidFill>
                <a:latin typeface="Arial "/>
              </a:rPr>
              <a:t>important 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or</a:t>
            </a:r>
            <a:r>
              <a:rPr b="0" i="1" lang="fr-FR" sz="2200" spc="-1" strike="noStrike">
                <a:solidFill>
                  <a:srgbClr val="000000"/>
                </a:solidFill>
                <a:latin typeface="Arial "/>
              </a:rPr>
              <a:t> relevant</a:t>
            </a: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?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Another instance of violation procedural invariance? </a:t>
            </a:r>
            <a:endParaRPr b="0" lang="fr-FR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fr-FR" sz="2200" spc="-1" strike="noStrike">
                <a:solidFill>
                  <a:srgbClr val="000000"/>
                </a:solidFill>
                <a:latin typeface="Arial "/>
              </a:rPr>
              <a:t>What is the role of intelligence in decisions under risk?   </a:t>
            </a:r>
            <a:endParaRPr b="0" lang="fr-FR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200" spc="-1" strike="noStrike"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5" name="CustomShape 2"/>
          <p:cNvSpPr/>
          <p:nvPr/>
        </p:nvSpPr>
        <p:spPr>
          <a:xfrm>
            <a:off x="15120" y="111240"/>
            <a:ext cx="239076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Acknowledgements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6720" y="6207840"/>
            <a:ext cx="124020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Funding: 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637" name="Picture 28" descr=""/>
          <p:cNvPicPr/>
          <p:nvPr/>
        </p:nvPicPr>
        <p:blipFill>
          <a:blip r:embed="rId1"/>
          <a:srcRect l="8462" t="0" r="10570" b="0"/>
          <a:stretch/>
        </p:blipFill>
        <p:spPr>
          <a:xfrm>
            <a:off x="2702880" y="5980680"/>
            <a:ext cx="1645200" cy="455400"/>
          </a:xfrm>
          <a:prstGeom prst="rect">
            <a:avLst/>
          </a:prstGeom>
          <a:ln>
            <a:noFill/>
          </a:ln>
        </p:spPr>
      </p:pic>
      <p:pic>
        <p:nvPicPr>
          <p:cNvPr id="638" name="Picture 9" descr=""/>
          <p:cNvPicPr/>
          <p:nvPr/>
        </p:nvPicPr>
        <p:blipFill>
          <a:blip r:embed="rId2"/>
          <a:stretch/>
        </p:blipFill>
        <p:spPr>
          <a:xfrm>
            <a:off x="4436640" y="6101280"/>
            <a:ext cx="608400" cy="701640"/>
          </a:xfrm>
          <a:prstGeom prst="rect">
            <a:avLst/>
          </a:prstGeom>
          <a:ln>
            <a:noFill/>
          </a:ln>
        </p:spPr>
      </p:pic>
      <p:sp>
        <p:nvSpPr>
          <p:cNvPr id="639" name="Line 4"/>
          <p:cNvSpPr/>
          <p:nvPr/>
        </p:nvSpPr>
        <p:spPr>
          <a:xfrm flipH="1" flipV="1">
            <a:off x="19080" y="5585040"/>
            <a:ext cx="9144000" cy="4248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40" name="Picture 35" descr=""/>
          <p:cNvPicPr/>
          <p:nvPr/>
        </p:nvPicPr>
        <p:blipFill>
          <a:blip r:embed="rId3"/>
          <a:stretch/>
        </p:blipFill>
        <p:spPr>
          <a:xfrm>
            <a:off x="6322320" y="6035400"/>
            <a:ext cx="1171080" cy="837720"/>
          </a:xfrm>
          <a:prstGeom prst="rect">
            <a:avLst/>
          </a:prstGeom>
          <a:ln>
            <a:noFill/>
          </a:ln>
        </p:spPr>
      </p:pic>
      <p:pic>
        <p:nvPicPr>
          <p:cNvPr id="641" name="Picture 45" descr=""/>
          <p:cNvPicPr/>
          <p:nvPr/>
        </p:nvPicPr>
        <p:blipFill>
          <a:blip r:embed="rId4"/>
          <a:srcRect l="0" t="15275" r="0" b="12515"/>
          <a:stretch/>
        </p:blipFill>
        <p:spPr>
          <a:xfrm>
            <a:off x="7493760" y="6130440"/>
            <a:ext cx="1558440" cy="685080"/>
          </a:xfrm>
          <a:prstGeom prst="rect">
            <a:avLst/>
          </a:prstGeom>
          <a:ln>
            <a:noFill/>
          </a:ln>
        </p:spPr>
      </p:pic>
      <p:pic>
        <p:nvPicPr>
          <p:cNvPr id="642" name="Picture 46" descr=""/>
          <p:cNvPicPr/>
          <p:nvPr/>
        </p:nvPicPr>
        <p:blipFill>
          <a:blip r:embed="rId5"/>
          <a:stretch/>
        </p:blipFill>
        <p:spPr>
          <a:xfrm>
            <a:off x="3041640" y="6473160"/>
            <a:ext cx="980280" cy="399600"/>
          </a:xfrm>
          <a:prstGeom prst="rect">
            <a:avLst/>
          </a:prstGeom>
          <a:ln>
            <a:noFill/>
          </a:ln>
        </p:spPr>
      </p:pic>
      <p:pic>
        <p:nvPicPr>
          <p:cNvPr id="643" name="Picture 2" descr=""/>
          <p:cNvPicPr/>
          <p:nvPr/>
        </p:nvPicPr>
        <p:blipFill>
          <a:blip r:embed="rId6"/>
          <a:stretch/>
        </p:blipFill>
        <p:spPr>
          <a:xfrm>
            <a:off x="5261760" y="6130440"/>
            <a:ext cx="1059840" cy="580680"/>
          </a:xfrm>
          <a:prstGeom prst="rect">
            <a:avLst/>
          </a:prstGeom>
          <a:ln>
            <a:noFill/>
          </a:ln>
        </p:spPr>
      </p:pic>
      <p:pic>
        <p:nvPicPr>
          <p:cNvPr id="644" name="Picture 57" descr=""/>
          <p:cNvPicPr/>
          <p:nvPr/>
        </p:nvPicPr>
        <p:blipFill>
          <a:blip r:embed="rId7"/>
          <a:stretch/>
        </p:blipFill>
        <p:spPr>
          <a:xfrm>
            <a:off x="1248120" y="6077520"/>
            <a:ext cx="1192320" cy="633960"/>
          </a:xfrm>
          <a:prstGeom prst="rect">
            <a:avLst/>
          </a:prstGeom>
          <a:ln>
            <a:noFill/>
          </a:ln>
        </p:spPr>
      </p:pic>
      <p:pic>
        <p:nvPicPr>
          <p:cNvPr id="645" name="Picture 7" descr=""/>
          <p:cNvPicPr/>
          <p:nvPr/>
        </p:nvPicPr>
        <p:blipFill>
          <a:blip r:embed="rId8"/>
          <a:stretch/>
        </p:blipFill>
        <p:spPr>
          <a:xfrm>
            <a:off x="3639240" y="1518480"/>
            <a:ext cx="1913040" cy="1913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6" name="Picture 8" descr=""/>
          <p:cNvPicPr/>
          <p:nvPr/>
        </p:nvPicPr>
        <p:blipFill>
          <a:blip r:embed="rId9"/>
          <a:stretch/>
        </p:blipFill>
        <p:spPr>
          <a:xfrm>
            <a:off x="1811160" y="1761120"/>
            <a:ext cx="1641240" cy="1641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7" name="Picture 11" descr=""/>
          <p:cNvPicPr/>
          <p:nvPr/>
        </p:nvPicPr>
        <p:blipFill>
          <a:blip r:embed="rId10"/>
          <a:stretch/>
        </p:blipFill>
        <p:spPr>
          <a:xfrm>
            <a:off x="7595280" y="2049120"/>
            <a:ext cx="1353240" cy="1353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8" name="Picture 12" descr=""/>
          <p:cNvPicPr/>
          <p:nvPr/>
        </p:nvPicPr>
        <p:blipFill>
          <a:blip r:embed="rId11"/>
          <a:stretch/>
        </p:blipFill>
        <p:spPr>
          <a:xfrm>
            <a:off x="5731920" y="2049120"/>
            <a:ext cx="1353240" cy="1353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9" name="Picture 13" descr=""/>
          <p:cNvPicPr/>
          <p:nvPr/>
        </p:nvPicPr>
        <p:blipFill>
          <a:blip r:embed="rId12"/>
          <a:stretch/>
        </p:blipFill>
        <p:spPr>
          <a:xfrm>
            <a:off x="211320" y="2049120"/>
            <a:ext cx="1353240" cy="1353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0" name="CustomShape 5"/>
          <p:cNvSpPr/>
          <p:nvPr/>
        </p:nvSpPr>
        <p:spPr>
          <a:xfrm>
            <a:off x="4137840" y="3431880"/>
            <a:ext cx="9158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Basile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Garcia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1" name="CustomShape 6"/>
          <p:cNvSpPr/>
          <p:nvPr/>
        </p:nvSpPr>
        <p:spPr>
          <a:xfrm>
            <a:off x="2213280" y="3431880"/>
            <a:ext cx="1005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Fabien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 "/>
              </a:rPr>
              <a:t>Cerrotti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2" name="CustomShape 7"/>
          <p:cNvSpPr/>
          <p:nvPr/>
        </p:nvSpPr>
        <p:spPr>
          <a:xfrm>
            <a:off x="7670880" y="3431880"/>
            <a:ext cx="1321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Magdalena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Soukupova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3" name="CustomShape 8"/>
          <p:cNvSpPr/>
          <p:nvPr/>
        </p:nvSpPr>
        <p:spPr>
          <a:xfrm>
            <a:off x="5909040" y="3431880"/>
            <a:ext cx="1118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Sabrine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Hamroun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4" name="CustomShape 9"/>
          <p:cNvSpPr/>
          <p:nvPr/>
        </p:nvSpPr>
        <p:spPr>
          <a:xfrm>
            <a:off x="211320" y="3431880"/>
            <a:ext cx="1233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Sophie Bavard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5" name="CustomShape 10"/>
          <p:cNvSpPr/>
          <p:nvPr/>
        </p:nvSpPr>
        <p:spPr>
          <a:xfrm>
            <a:off x="1481760" y="964800"/>
            <a:ext cx="6219000" cy="42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"/>
              </a:rPr>
              <a:t>The Human Reinforcement Learning (HRL) team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656" name="Line 11"/>
          <p:cNvSpPr/>
          <p:nvPr/>
        </p:nvSpPr>
        <p:spPr>
          <a:xfrm flipH="1">
            <a:off x="19080" y="1180080"/>
            <a:ext cx="138528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7" name="Line 12"/>
          <p:cNvSpPr/>
          <p:nvPr/>
        </p:nvSpPr>
        <p:spPr>
          <a:xfrm flipH="1">
            <a:off x="7749000" y="1180080"/>
            <a:ext cx="138528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8" name="CustomShape 13"/>
          <p:cNvSpPr/>
          <p:nvPr/>
        </p:nvSpPr>
        <p:spPr>
          <a:xfrm>
            <a:off x="3292200" y="4215960"/>
            <a:ext cx="2558520" cy="42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200" spc="-1" strike="noStrike">
                <a:solidFill>
                  <a:srgbClr val="000000"/>
                </a:solidFill>
                <a:latin typeface="Arial"/>
              </a:rPr>
              <a:t>Other collaborators</a:t>
            </a:r>
            <a:endParaRPr b="0" lang="fr-FR" sz="2200" spc="-1" strike="noStrike">
              <a:latin typeface="Arial"/>
            </a:endParaRPr>
          </a:p>
        </p:txBody>
      </p:sp>
      <p:sp>
        <p:nvSpPr>
          <p:cNvPr id="659" name="Line 14"/>
          <p:cNvSpPr/>
          <p:nvPr/>
        </p:nvSpPr>
        <p:spPr>
          <a:xfrm flipH="1">
            <a:off x="65160" y="4431240"/>
            <a:ext cx="3214800" cy="36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0" name="Line 15"/>
          <p:cNvSpPr/>
          <p:nvPr/>
        </p:nvSpPr>
        <p:spPr>
          <a:xfrm flipH="1">
            <a:off x="5863680" y="4431240"/>
            <a:ext cx="3316680" cy="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1" name="CustomShape 16"/>
          <p:cNvSpPr/>
          <p:nvPr/>
        </p:nvSpPr>
        <p:spPr>
          <a:xfrm>
            <a:off x="20880" y="4556520"/>
            <a:ext cx="31597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Study 1: 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Sacha Bourgeois-Gironde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Maël Lebreton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62" name="CustomShape 17"/>
          <p:cNvSpPr/>
          <p:nvPr/>
        </p:nvSpPr>
        <p:spPr>
          <a:xfrm>
            <a:off x="5924160" y="4556520"/>
            <a:ext cx="3219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Study 2:</a:t>
            </a:r>
            <a:endParaRPr b="0" lang="fr-FR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Vasilisa Skvortsova</a:t>
            </a:r>
            <a:endParaRPr b="0" lang="fr-FR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Valentin Wyart</a:t>
            </a:r>
            <a:endParaRPr b="0" lang="fr-FR" sz="18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2"/>
          <p:cNvSpPr/>
          <p:nvPr/>
        </p:nvSpPr>
        <p:spPr>
          <a:xfrm>
            <a:off x="17640" y="111240"/>
            <a:ext cx="443916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Background: </a:t>
            </a: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reinforcement learning</a:t>
            </a:r>
            <a:endParaRPr b="0" lang="fr-FR" sz="2000" spc="-1" strike="noStrike">
              <a:latin typeface="Arial"/>
            </a:endParaRPr>
          </a:p>
        </p:txBody>
      </p:sp>
      <p:grpSp>
        <p:nvGrpSpPr>
          <p:cNvPr id="71" name="Group 3"/>
          <p:cNvGrpSpPr/>
          <p:nvPr/>
        </p:nvGrpSpPr>
        <p:grpSpPr>
          <a:xfrm>
            <a:off x="4575240" y="2594880"/>
            <a:ext cx="4546080" cy="1781640"/>
            <a:chOff x="4575240" y="2594880"/>
            <a:chExt cx="4546080" cy="1781640"/>
          </a:xfrm>
        </p:grpSpPr>
        <p:pic>
          <p:nvPicPr>
            <p:cNvPr id="72" name="Image 8" descr=""/>
            <p:cNvPicPr/>
            <p:nvPr/>
          </p:nvPicPr>
          <p:blipFill>
            <a:blip r:embed="rId1"/>
            <a:stretch/>
          </p:blipFill>
          <p:spPr>
            <a:xfrm>
              <a:off x="4903200" y="3350880"/>
              <a:ext cx="1792440" cy="1015920"/>
            </a:xfrm>
            <a:prstGeom prst="rect">
              <a:avLst/>
            </a:prstGeom>
            <a:ln w="9360">
              <a:solidFill>
                <a:srgbClr val="000000"/>
              </a:solidFill>
              <a:miter/>
            </a:ln>
          </p:spPr>
        </p:pic>
        <p:sp>
          <p:nvSpPr>
            <p:cNvPr id="73" name="CustomShape 4"/>
            <p:cNvSpPr/>
            <p:nvPr/>
          </p:nvSpPr>
          <p:spPr>
            <a:xfrm>
              <a:off x="4575240" y="3012480"/>
              <a:ext cx="24483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000000"/>
                  </a:solidFill>
                  <a:latin typeface="Arial"/>
                </a:rPr>
                <a:t>Motor skill learning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74" name="CustomShape 5"/>
            <p:cNvSpPr/>
            <p:nvPr/>
          </p:nvSpPr>
          <p:spPr>
            <a:xfrm>
              <a:off x="4887000" y="2594880"/>
              <a:ext cx="41122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  <a:spcBef>
                  <a:spcPts val="1001"/>
                </a:spcBef>
              </a:pPr>
              <a:r>
                <a:rPr b="0" lang="fr-FR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</a:t>
              </a:r>
              <a:r>
                <a:rPr b="1" lang="fr-FR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 pervasive</a:t>
              </a:r>
              <a:r>
                <a:rPr b="0" lang="fr-FR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 cognitive process</a:t>
              </a:r>
              <a:endParaRPr b="0" lang="fr-FR" sz="2000" spc="-1" strike="noStrike">
                <a:latin typeface="Arial"/>
              </a:endParaRPr>
            </a:p>
          </p:txBody>
        </p:sp>
        <p:pic>
          <p:nvPicPr>
            <p:cNvPr id="75" name="Picture 10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7261920" y="3361320"/>
              <a:ext cx="1525680" cy="1015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76" name="CustomShape 6"/>
            <p:cNvSpPr/>
            <p:nvPr/>
          </p:nvSpPr>
          <p:spPr>
            <a:xfrm>
              <a:off x="6889320" y="3022560"/>
              <a:ext cx="223200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000000"/>
                  </a:solidFill>
                  <a:latin typeface="Arial"/>
                </a:rPr>
                <a:t>Foraging decisions</a:t>
              </a:r>
              <a:endParaRPr b="0" lang="fr-FR" sz="1600" spc="-1" strike="noStrike">
                <a:latin typeface="Arial"/>
              </a:endParaRPr>
            </a:p>
          </p:txBody>
        </p:sp>
      </p:grpSp>
      <p:grpSp>
        <p:nvGrpSpPr>
          <p:cNvPr id="77" name="Group 7"/>
          <p:cNvGrpSpPr/>
          <p:nvPr/>
        </p:nvGrpSpPr>
        <p:grpSpPr>
          <a:xfrm>
            <a:off x="4529160" y="794880"/>
            <a:ext cx="4614480" cy="1628280"/>
            <a:chOff x="4529160" y="794880"/>
            <a:chExt cx="4614480" cy="1628280"/>
          </a:xfrm>
        </p:grpSpPr>
        <p:sp>
          <p:nvSpPr>
            <p:cNvPr id="78" name="CustomShape 8"/>
            <p:cNvSpPr/>
            <p:nvPr/>
          </p:nvSpPr>
          <p:spPr>
            <a:xfrm>
              <a:off x="4529160" y="794880"/>
              <a:ext cx="461448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  <a:spcBef>
                  <a:spcPts val="1001"/>
                </a:spcBef>
              </a:pPr>
              <a:r>
                <a:rPr b="0" lang="fr-FR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A</a:t>
              </a:r>
              <a:r>
                <a:rPr b="1" lang="fr-FR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 translational </a:t>
              </a:r>
              <a:r>
                <a:rPr b="0" lang="fr-FR" sz="2000" spc="-1" strike="noStrike">
                  <a:solidFill>
                    <a:srgbClr val="000000"/>
                  </a:solidFill>
                  <a:latin typeface="Arial"/>
                  <a:ea typeface="ＭＳ Ｐゴシック"/>
                </a:rPr>
                <a:t>cognitive process</a:t>
              </a:r>
              <a:endParaRPr b="0" lang="fr-FR" sz="2000" spc="-1" strike="noStrike">
                <a:latin typeface="Arial"/>
              </a:endParaRPr>
            </a:p>
          </p:txBody>
        </p:sp>
        <p:pic>
          <p:nvPicPr>
            <p:cNvPr id="79" name="Image 34" descr=""/>
            <p:cNvPicPr/>
            <p:nvPr/>
          </p:nvPicPr>
          <p:blipFill>
            <a:blip r:embed="rId4"/>
            <a:stretch/>
          </p:blipFill>
          <p:spPr>
            <a:xfrm>
              <a:off x="7442280" y="1485720"/>
              <a:ext cx="1298160" cy="9374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80" name="CustomShape 9"/>
            <p:cNvSpPr/>
            <p:nvPr/>
          </p:nvSpPr>
          <p:spPr>
            <a:xfrm>
              <a:off x="7102440" y="1176120"/>
              <a:ext cx="16905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000000"/>
                  </a:solidFill>
                  <a:latin typeface="Arial"/>
                </a:rPr>
                <a:t>H. Sapiens</a:t>
              </a:r>
              <a:endParaRPr b="0" lang="fr-FR" sz="1600" spc="-1" strike="noStrike">
                <a:latin typeface="Arial"/>
              </a:endParaRPr>
            </a:p>
          </p:txBody>
        </p:sp>
        <p:pic>
          <p:nvPicPr>
            <p:cNvPr id="81" name="Picture 19" descr="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4897440" y="1548720"/>
              <a:ext cx="1373040" cy="874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2" name="CustomShape 10"/>
            <p:cNvSpPr/>
            <p:nvPr/>
          </p:nvSpPr>
          <p:spPr>
            <a:xfrm>
              <a:off x="4575240" y="1191600"/>
              <a:ext cx="195732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000000"/>
                  </a:solidFill>
                  <a:latin typeface="Arial"/>
                </a:rPr>
                <a:t>D. Melanogaster</a:t>
              </a:r>
              <a:endParaRPr b="0" lang="fr-FR" sz="1600" spc="-1" strike="noStrike">
                <a:latin typeface="Arial"/>
              </a:endParaRPr>
            </a:p>
          </p:txBody>
        </p:sp>
      </p:grpSp>
      <p:grpSp>
        <p:nvGrpSpPr>
          <p:cNvPr id="83" name="Group 11"/>
          <p:cNvGrpSpPr/>
          <p:nvPr/>
        </p:nvGrpSpPr>
        <p:grpSpPr>
          <a:xfrm>
            <a:off x="4677840" y="4580280"/>
            <a:ext cx="4433760" cy="1952280"/>
            <a:chOff x="4677840" y="4580280"/>
            <a:chExt cx="4433760" cy="1952280"/>
          </a:xfrm>
        </p:grpSpPr>
        <p:grpSp>
          <p:nvGrpSpPr>
            <p:cNvPr id="84" name="Group 12"/>
            <p:cNvGrpSpPr/>
            <p:nvPr/>
          </p:nvGrpSpPr>
          <p:grpSpPr>
            <a:xfrm>
              <a:off x="4677840" y="4580280"/>
              <a:ext cx="4433760" cy="1946880"/>
              <a:chOff x="4677840" y="4580280"/>
              <a:chExt cx="4433760" cy="1946880"/>
            </a:xfrm>
          </p:grpSpPr>
          <p:sp>
            <p:nvSpPr>
              <p:cNvPr id="85" name="CustomShape 13"/>
              <p:cNvSpPr/>
              <p:nvPr/>
            </p:nvSpPr>
            <p:spPr>
              <a:xfrm>
                <a:off x="4887000" y="4580280"/>
                <a:ext cx="3853440" cy="39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fr-FR" sz="2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With important </a:t>
                </a:r>
                <a:r>
                  <a:rPr b="1" lang="fr-FR" sz="2000" spc="-1" strike="noStrike">
                    <a:solidFill>
                      <a:srgbClr val="000000"/>
                    </a:solidFill>
                    <a:latin typeface="Arial"/>
                    <a:ea typeface="ＭＳ Ｐゴシック"/>
                  </a:rPr>
                  <a:t>applications</a:t>
                </a:r>
                <a:endParaRPr b="0" lang="fr-FR" sz="2000" spc="-1" strike="noStrike">
                  <a:latin typeface="Arial"/>
                </a:endParaRPr>
              </a:p>
            </p:txBody>
          </p:sp>
          <p:sp>
            <p:nvSpPr>
              <p:cNvPr id="86" name="CustomShape 14"/>
              <p:cNvSpPr/>
              <p:nvPr/>
            </p:nvSpPr>
            <p:spPr>
              <a:xfrm>
                <a:off x="4677840" y="4893840"/>
                <a:ext cx="2591640" cy="33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0" lang="fr-FR" sz="1600" spc="-1" strike="noStrike">
                    <a:solidFill>
                      <a:srgbClr val="000000"/>
                    </a:solidFill>
                    <a:latin typeface="Arial"/>
                  </a:rPr>
                  <a:t>Psychiatric diseases</a:t>
                </a:r>
                <a:endParaRPr b="0" lang="fr-FR" sz="1600" spc="-1" strike="noStrike">
                  <a:latin typeface="Arial"/>
                </a:endParaRPr>
              </a:p>
            </p:txBody>
          </p:sp>
          <p:pic>
            <p:nvPicPr>
              <p:cNvPr id="87" name="Image 7" descr=""/>
              <p:cNvPicPr/>
              <p:nvPr/>
            </p:nvPicPr>
            <p:blipFill>
              <a:blip r:embed="rId7"/>
              <a:stretch/>
            </p:blipFill>
            <p:spPr>
              <a:xfrm>
                <a:off x="4902120" y="5287320"/>
                <a:ext cx="2214000" cy="1239840"/>
              </a:xfrm>
              <a:prstGeom prst="rect">
                <a:avLst/>
              </a:prstGeom>
              <a:ln w="9360">
                <a:solidFill>
                  <a:schemeClr val="tx1"/>
                </a:solidFill>
                <a:miter/>
              </a:ln>
            </p:spPr>
          </p:pic>
          <p:sp>
            <p:nvSpPr>
              <p:cNvPr id="88" name="CustomShape 15"/>
              <p:cNvSpPr/>
              <p:nvPr/>
            </p:nvSpPr>
            <p:spPr>
              <a:xfrm>
                <a:off x="7023600" y="4919400"/>
                <a:ext cx="2088000" cy="33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 algn="ctr">
                  <a:lnSpc>
                    <a:spcPct val="100000"/>
                  </a:lnSpc>
                </a:pPr>
                <a:r>
                  <a:rPr b="0" lang="fr-FR" sz="1600" spc="-1" strike="noStrike">
                    <a:solidFill>
                      <a:srgbClr val="000000"/>
                    </a:solidFill>
                    <a:latin typeface="Arial"/>
                  </a:rPr>
                  <a:t>AI</a:t>
                </a:r>
                <a:endParaRPr b="0" lang="fr-FR" sz="1600" spc="-1" strike="noStrike">
                  <a:latin typeface="Arial"/>
                </a:endParaRPr>
              </a:p>
            </p:txBody>
          </p:sp>
        </p:grpSp>
        <p:pic>
          <p:nvPicPr>
            <p:cNvPr id="89" name="Picture 24" descr=""/>
            <p:cNvPicPr/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3739" t="0" r="0" b="0"/>
            <a:stretch/>
          </p:blipFill>
          <p:spPr>
            <a:xfrm>
              <a:off x="7336440" y="5292720"/>
              <a:ext cx="1421280" cy="12398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90" name="CustomShape 16"/>
          <p:cNvSpPr/>
          <p:nvPr/>
        </p:nvSpPr>
        <p:spPr>
          <a:xfrm>
            <a:off x="386280" y="4532040"/>
            <a:ext cx="3680640" cy="2026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Markov Decision Process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States (s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,…s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Actions (a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,…a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i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Reward function R(s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,…s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i 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 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,…a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i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Reward r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</p:txBody>
      </p:sp>
      <p:sp>
        <p:nvSpPr>
          <p:cNvPr id="91" name="CustomShape 17"/>
          <p:cNvSpPr/>
          <p:nvPr/>
        </p:nvSpPr>
        <p:spPr>
          <a:xfrm>
            <a:off x="386280" y="1050120"/>
            <a:ext cx="3680640" cy="2759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What is reinforcement learning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Learning what to do to maximize the future expect return (discounted com of cumulated reward) from repeater interactions with the environment 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Goal-directed</a:t>
            </a:r>
            <a:endParaRPr b="0" lang="fr-FR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Interactional  </a:t>
            </a:r>
            <a:endParaRPr b="0" lang="fr-FR" sz="1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CustomShape 2"/>
          <p:cNvSpPr/>
          <p:nvPr/>
        </p:nvSpPr>
        <p:spPr>
          <a:xfrm>
            <a:off x="14400" y="111240"/>
            <a:ext cx="396216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Background: the basic paradigms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94" name="Picture 18" descr=""/>
          <p:cNvPicPr/>
          <p:nvPr/>
        </p:nvPicPr>
        <p:blipFill>
          <a:blip r:embed="rId1"/>
          <a:stretch/>
        </p:blipFill>
        <p:spPr>
          <a:xfrm>
            <a:off x="6377760" y="1947600"/>
            <a:ext cx="2260800" cy="3276720"/>
          </a:xfrm>
          <a:prstGeom prst="rect">
            <a:avLst/>
          </a:prstGeom>
          <a:ln>
            <a:noFill/>
          </a:ln>
        </p:spPr>
      </p:pic>
      <p:pic>
        <p:nvPicPr>
          <p:cNvPr id="95" name="Picture 68" descr=""/>
          <p:cNvPicPr/>
          <p:nvPr/>
        </p:nvPicPr>
        <p:blipFill>
          <a:blip r:embed="rId2"/>
          <a:stretch/>
        </p:blipFill>
        <p:spPr>
          <a:xfrm>
            <a:off x="1058040" y="1947600"/>
            <a:ext cx="4058640" cy="327672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5019120" y="6458040"/>
            <a:ext cx="410688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(from Erew &amp; Hertwig, TICS, 2009)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351000" y="1254960"/>
            <a:ext cx="547236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Situations with sampling and choice ‘collapsed’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6912000" y="1270440"/>
            <a:ext cx="1193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bfbfbf"/>
                </a:solidFill>
                <a:latin typeface="Arial"/>
              </a:rPr>
              <a:t>Sampling 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CustomShape 2"/>
          <p:cNvSpPr/>
          <p:nvPr/>
        </p:nvSpPr>
        <p:spPr>
          <a:xfrm>
            <a:off x="-14760" y="111240"/>
            <a:ext cx="527580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Background: the baseline behavioural model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692280" y="4547520"/>
            <a:ext cx="3486960" cy="742320"/>
          </a:xfrm>
          <a:prstGeom prst="rect">
            <a:avLst/>
          </a:prstGeom>
          <a:solidFill>
            <a:schemeClr val="accent4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901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Update: delta rule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Q(s,a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t+1</a:t>
            </a:r>
            <a:r>
              <a:rPr b="0" lang="fr-FR" sz="1600" spc="-1" strike="noStrike">
                <a:solidFill>
                  <a:srgbClr val="000000"/>
                </a:solidFill>
                <a:latin typeface="Wingdings"/>
              </a:rPr>
              <a:t>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Q(s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+</a:t>
            </a:r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α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(r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-Q(s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4430880" y="4551120"/>
            <a:ext cx="4036680" cy="742320"/>
          </a:xfrm>
          <a:prstGeom prst="rect">
            <a:avLst/>
          </a:prstGeom>
          <a:solidFill>
            <a:srgbClr val="7f1e81">
              <a:alpha val="49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901"/>
              </a:spcBef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Selection: softmax: 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P(s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6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1/(1+exp((Q(s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2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-Q(s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16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)/</a:t>
            </a:r>
            <a:r>
              <a:rPr b="1" lang="fr-FR" sz="1600" spc="-1" strike="noStrike">
                <a:solidFill>
                  <a:srgbClr val="000000"/>
                </a:solidFill>
                <a:latin typeface="Arial"/>
              </a:rPr>
              <a:t>β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))</a:t>
            </a:r>
            <a:endParaRPr b="0" lang="fr-FR" sz="1600" spc="-1" strike="noStrike">
              <a:latin typeface="Arial"/>
            </a:endParaRPr>
          </a:p>
        </p:txBody>
      </p:sp>
      <p:grpSp>
        <p:nvGrpSpPr>
          <p:cNvPr id="103" name="Group 5"/>
          <p:cNvGrpSpPr/>
          <p:nvPr/>
        </p:nvGrpSpPr>
        <p:grpSpPr>
          <a:xfrm>
            <a:off x="781200" y="2709720"/>
            <a:ext cx="8220240" cy="1576440"/>
            <a:chOff x="781200" y="2709720"/>
            <a:chExt cx="8220240" cy="1576440"/>
          </a:xfrm>
        </p:grpSpPr>
        <p:sp>
          <p:nvSpPr>
            <p:cNvPr id="104" name="CustomShape 6"/>
            <p:cNvSpPr/>
            <p:nvPr/>
          </p:nvSpPr>
          <p:spPr>
            <a:xfrm>
              <a:off x="781200" y="2709720"/>
              <a:ext cx="7714800" cy="914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custDash>
                <a:ds d="400000" sp="100000"/>
              </a:custDash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5" name="CustomShape 7"/>
            <p:cNvSpPr/>
            <p:nvPr/>
          </p:nvSpPr>
          <p:spPr>
            <a:xfrm>
              <a:off x="2206440" y="3253680"/>
              <a:ext cx="361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6" name="CustomShape 8"/>
            <p:cNvSpPr/>
            <p:nvPr/>
          </p:nvSpPr>
          <p:spPr>
            <a:xfrm>
              <a:off x="4023000" y="3088440"/>
              <a:ext cx="759240" cy="3535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29240" rIns="129240" tIns="64440" bIns="64440"/>
            <a:p>
              <a:pPr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Q(s</a:t>
              </a:r>
              <a:r>
                <a:rPr b="0" lang="fr-FR" sz="1300" spc="-1" strike="noStrike" baseline="-25000">
                  <a:solidFill>
                    <a:srgbClr val="000000"/>
                  </a:solidFill>
                  <a:latin typeface="Arial"/>
                </a:rPr>
                <a:t>j</a:t>
              </a: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,a</a:t>
              </a:r>
              <a:r>
                <a:rPr b="0" lang="fr-FR" sz="1300" spc="-1" strike="noStrike" baseline="-25000">
                  <a:solidFill>
                    <a:srgbClr val="000000"/>
                  </a:solidFill>
                  <a:latin typeface="Arial"/>
                </a:rPr>
                <a:t>i</a:t>
              </a: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)</a:t>
              </a:r>
              <a:endParaRPr b="0" lang="fr-FR" sz="1300" spc="-1" strike="noStrike">
                <a:latin typeface="Arial"/>
              </a:endParaRPr>
            </a:p>
          </p:txBody>
        </p:sp>
        <p:sp>
          <p:nvSpPr>
            <p:cNvPr id="107" name="CustomShape 9"/>
            <p:cNvSpPr/>
            <p:nvPr/>
          </p:nvSpPr>
          <p:spPr>
            <a:xfrm>
              <a:off x="3736440" y="2751840"/>
              <a:ext cx="1238040" cy="327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29240" rIns="129240" tIns="64440" bIns="64440"/>
            <a:p>
              <a:pPr algn="r"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808080"/>
                  </a:solidFill>
                  <a:latin typeface="Arial"/>
                </a:rPr>
                <a:t>Action values</a:t>
              </a:r>
              <a:endParaRPr b="0" lang="fr-FR" sz="1300" spc="-1" strike="noStrike">
                <a:latin typeface="Arial"/>
              </a:endParaRPr>
            </a:p>
          </p:txBody>
        </p:sp>
        <p:sp>
          <p:nvSpPr>
            <p:cNvPr id="108" name="CustomShape 10"/>
            <p:cNvSpPr/>
            <p:nvPr/>
          </p:nvSpPr>
          <p:spPr>
            <a:xfrm>
              <a:off x="4789440" y="3253680"/>
              <a:ext cx="399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9" name="CustomShape 11"/>
            <p:cNvSpPr/>
            <p:nvPr/>
          </p:nvSpPr>
          <p:spPr>
            <a:xfrm>
              <a:off x="6775200" y="3088440"/>
              <a:ext cx="740880" cy="3535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29240" rIns="129240" tIns="64440" bIns="64440"/>
            <a:p>
              <a:pPr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P(s</a:t>
              </a:r>
              <a:r>
                <a:rPr b="0" lang="fr-FR" sz="1300" spc="-1" strike="noStrike" baseline="-25000">
                  <a:solidFill>
                    <a:srgbClr val="000000"/>
                  </a:solidFill>
                  <a:latin typeface="Arial"/>
                </a:rPr>
                <a:t>j</a:t>
              </a: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,a</a:t>
              </a:r>
              <a:r>
                <a:rPr b="0" lang="fr-FR" sz="1300" spc="-1" strike="noStrike" baseline="-25000">
                  <a:solidFill>
                    <a:srgbClr val="000000"/>
                  </a:solidFill>
                  <a:latin typeface="Arial"/>
                </a:rPr>
                <a:t>i</a:t>
              </a: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)</a:t>
              </a:r>
              <a:endParaRPr b="0" lang="fr-FR" sz="1300" spc="-1" strike="noStrike">
                <a:latin typeface="Arial"/>
              </a:endParaRPr>
            </a:p>
          </p:txBody>
        </p:sp>
        <p:sp>
          <p:nvSpPr>
            <p:cNvPr id="110" name="CustomShape 12"/>
            <p:cNvSpPr/>
            <p:nvPr/>
          </p:nvSpPr>
          <p:spPr>
            <a:xfrm>
              <a:off x="6273000" y="2751840"/>
              <a:ext cx="1713600" cy="327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29240" rIns="129240" tIns="64440" bIns="64440"/>
            <a:p>
              <a:pPr algn="r"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808080"/>
                  </a:solidFill>
                  <a:latin typeface="Arial"/>
                </a:rPr>
                <a:t>Choice Probabilities</a:t>
              </a:r>
              <a:endParaRPr b="0" lang="fr-FR" sz="1300" spc="-1" strike="noStrike">
                <a:latin typeface="Arial"/>
              </a:endParaRPr>
            </a:p>
          </p:txBody>
        </p:sp>
        <p:sp>
          <p:nvSpPr>
            <p:cNvPr id="111" name="CustomShape 13"/>
            <p:cNvSpPr/>
            <p:nvPr/>
          </p:nvSpPr>
          <p:spPr>
            <a:xfrm>
              <a:off x="6463080" y="3253680"/>
              <a:ext cx="304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2" name="CustomShape 14"/>
            <p:cNvSpPr/>
            <p:nvPr/>
          </p:nvSpPr>
          <p:spPr>
            <a:xfrm>
              <a:off x="7826760" y="3624120"/>
              <a:ext cx="689400" cy="327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29240" rIns="129240" tIns="64440" bIns="64440"/>
            <a:p>
              <a:pPr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Agent</a:t>
              </a:r>
              <a:endParaRPr b="0" lang="fr-FR" sz="1300" spc="-1" strike="noStrike">
                <a:latin typeface="Arial"/>
              </a:endParaRPr>
            </a:p>
          </p:txBody>
        </p:sp>
        <p:sp>
          <p:nvSpPr>
            <p:cNvPr id="113" name="CustomShape 15"/>
            <p:cNvSpPr/>
            <p:nvPr/>
          </p:nvSpPr>
          <p:spPr>
            <a:xfrm>
              <a:off x="7818480" y="3926160"/>
              <a:ext cx="1182960" cy="327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29240" rIns="129240" tIns="64440" bIns="64440"/>
            <a:p>
              <a:pPr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Environment</a:t>
              </a:r>
              <a:endParaRPr b="0" lang="fr-FR" sz="1300" spc="-1" strike="noStrike">
                <a:latin typeface="Arial"/>
              </a:endParaRPr>
            </a:p>
          </p:txBody>
        </p:sp>
        <p:grpSp>
          <p:nvGrpSpPr>
            <p:cNvPr id="114" name="Group 16"/>
            <p:cNvGrpSpPr/>
            <p:nvPr/>
          </p:nvGrpSpPr>
          <p:grpSpPr>
            <a:xfrm>
              <a:off x="6647040" y="3624120"/>
              <a:ext cx="1016640" cy="655560"/>
              <a:chOff x="6647040" y="3624120"/>
              <a:chExt cx="1016640" cy="655560"/>
            </a:xfrm>
          </p:grpSpPr>
          <p:sp>
            <p:nvSpPr>
              <p:cNvPr id="115" name="CustomShape 17"/>
              <p:cNvSpPr/>
              <p:nvPr/>
            </p:nvSpPr>
            <p:spPr>
              <a:xfrm>
                <a:off x="6647040" y="3926160"/>
                <a:ext cx="1016640" cy="35352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129240" rIns="129240" tIns="64440" bIns="64440"/>
              <a:p>
                <a:pPr>
                  <a:lnSpc>
                    <a:spcPct val="100000"/>
                  </a:lnSpc>
                </a:pPr>
                <a:r>
                  <a:rPr b="0" lang="fr-FR" sz="1300" spc="-1" strike="noStrike">
                    <a:solidFill>
                      <a:srgbClr val="000000"/>
                    </a:solidFill>
                    <a:latin typeface="Arial"/>
                  </a:rPr>
                  <a:t>Action (a</a:t>
                </a:r>
                <a:r>
                  <a:rPr b="0" lang="fr-FR" sz="1300" spc="-1" strike="noStrike" baseline="-25000">
                    <a:solidFill>
                      <a:srgbClr val="000000"/>
                    </a:solidFill>
                    <a:latin typeface="Arial"/>
                  </a:rPr>
                  <a:t>1</a:t>
                </a:r>
                <a:r>
                  <a:rPr b="0" lang="fr-FR" sz="1300" spc="-1" strike="noStrike">
                    <a:solidFill>
                      <a:srgbClr val="000000"/>
                    </a:solidFill>
                    <a:latin typeface="Arial"/>
                  </a:rPr>
                  <a:t>)</a:t>
                </a:r>
                <a:endParaRPr b="0" lang="fr-FR" sz="1300" spc="-1" strike="noStrike">
                  <a:latin typeface="Arial"/>
                </a:endParaRPr>
              </a:p>
            </p:txBody>
          </p:sp>
          <p:sp>
            <p:nvSpPr>
              <p:cNvPr id="116" name="CustomShape 18"/>
              <p:cNvSpPr/>
              <p:nvPr/>
            </p:nvSpPr>
            <p:spPr>
              <a:xfrm>
                <a:off x="7155720" y="3624120"/>
                <a:ext cx="360" cy="302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000000"/>
                </a:solidFill>
                <a:round/>
                <a:tailEnd len="med" type="triangle" w="med"/>
              </a:ln>
              <a:effectLst>
                <a:outerShdw blurRad="40000" dir="5400000" dist="2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</p:grpSp>
        <p:grpSp>
          <p:nvGrpSpPr>
            <p:cNvPr id="117" name="Group 19"/>
            <p:cNvGrpSpPr/>
            <p:nvPr/>
          </p:nvGrpSpPr>
          <p:grpSpPr>
            <a:xfrm>
              <a:off x="1143360" y="3932640"/>
              <a:ext cx="5486760" cy="353520"/>
              <a:chOff x="1143360" y="3932640"/>
              <a:chExt cx="5486760" cy="353520"/>
            </a:xfrm>
          </p:grpSpPr>
          <p:sp>
            <p:nvSpPr>
              <p:cNvPr id="118" name="CustomShape 20"/>
              <p:cNvSpPr/>
              <p:nvPr/>
            </p:nvSpPr>
            <p:spPr>
              <a:xfrm flipH="1">
                <a:off x="3711960" y="4091400"/>
                <a:ext cx="2918160" cy="5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rgbClr val="000000"/>
                </a:solidFill>
                <a:round/>
                <a:tailEnd len="med" type="triangle" w="med"/>
              </a:ln>
              <a:effectLst>
                <a:outerShdw blurRad="40000" dir="5400000" dist="20000" rotWithShape="0">
                  <a:srgbClr val="000000">
                    <a:alpha val="38000"/>
                  </a:srgb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/>
            </p:style>
          </p:sp>
          <p:sp>
            <p:nvSpPr>
              <p:cNvPr id="119" name="CustomShape 21"/>
              <p:cNvSpPr/>
              <p:nvPr/>
            </p:nvSpPr>
            <p:spPr>
              <a:xfrm>
                <a:off x="1143360" y="3932640"/>
                <a:ext cx="2568240" cy="35352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129240" rIns="129240" tIns="64440" bIns="64440"/>
              <a:p>
                <a:pPr algn="ctr">
                  <a:lnSpc>
                    <a:spcPct val="100000"/>
                  </a:lnSpc>
                </a:pPr>
                <a:r>
                  <a:rPr b="0" lang="fr-FR" sz="1300" spc="-1" strike="noStrike">
                    <a:solidFill>
                      <a:srgbClr val="000000"/>
                    </a:solidFill>
                    <a:latin typeface="Arial"/>
                  </a:rPr>
                  <a:t>Rewards /Punishments R(s</a:t>
                </a:r>
                <a:r>
                  <a:rPr b="0" lang="fr-FR" sz="1300" spc="-1" strike="noStrike" baseline="-25000">
                    <a:solidFill>
                      <a:srgbClr val="000000"/>
                    </a:solidFill>
                    <a:latin typeface="Arial"/>
                  </a:rPr>
                  <a:t>j</a:t>
                </a:r>
                <a:r>
                  <a:rPr b="0" lang="fr-FR" sz="1300" spc="-1" strike="noStrike">
                    <a:solidFill>
                      <a:srgbClr val="000000"/>
                    </a:solidFill>
                    <a:latin typeface="Arial"/>
                  </a:rPr>
                  <a:t>,a</a:t>
                </a:r>
                <a:r>
                  <a:rPr b="0" lang="fr-FR" sz="1300" spc="-1" strike="noStrike" baseline="-25000">
                    <a:solidFill>
                      <a:srgbClr val="000000"/>
                    </a:solidFill>
                    <a:latin typeface="Arial"/>
                  </a:rPr>
                  <a:t>1</a:t>
                </a:r>
                <a:r>
                  <a:rPr b="0" lang="fr-FR" sz="1300" spc="-1" strike="noStrike">
                    <a:solidFill>
                      <a:srgbClr val="000000"/>
                    </a:solidFill>
                    <a:latin typeface="Arial"/>
                  </a:rPr>
                  <a:t>)  </a:t>
                </a:r>
                <a:endParaRPr b="0" lang="fr-FR" sz="1300" spc="-1" strike="noStrike">
                  <a:latin typeface="Arial"/>
                </a:endParaRPr>
              </a:p>
            </p:txBody>
          </p:sp>
        </p:grpSp>
        <p:sp>
          <p:nvSpPr>
            <p:cNvPr id="120" name="CustomShape 22"/>
            <p:cNvSpPr/>
            <p:nvPr/>
          </p:nvSpPr>
          <p:spPr>
            <a:xfrm flipV="1">
              <a:off x="1755000" y="2912040"/>
              <a:ext cx="360" cy="50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1" name="CustomShape 23"/>
            <p:cNvSpPr/>
            <p:nvPr/>
          </p:nvSpPr>
          <p:spPr>
            <a:xfrm>
              <a:off x="1313280" y="3088440"/>
              <a:ext cx="882720" cy="3535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29240" rIns="129240" tIns="64440" bIns="64440"/>
            <a:p>
              <a:pPr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PE(s</a:t>
              </a:r>
              <a:r>
                <a:rPr b="0" lang="fr-FR" sz="1300" spc="-1" strike="noStrike" baseline="-25000">
                  <a:solidFill>
                    <a:srgbClr val="000000"/>
                  </a:solidFill>
                  <a:latin typeface="Arial"/>
                </a:rPr>
                <a:t>j</a:t>
              </a: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,a</a:t>
              </a:r>
              <a:r>
                <a:rPr b="0" lang="fr-FR" sz="1300" spc="-1" strike="noStrike" baseline="-25000">
                  <a:solidFill>
                    <a:srgbClr val="000000"/>
                  </a:solidFill>
                  <a:latin typeface="Arial"/>
                </a:rPr>
                <a:t>1</a:t>
              </a: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)</a:t>
              </a:r>
              <a:endParaRPr b="0" lang="fr-FR" sz="1300" spc="-1" strike="noStrike">
                <a:latin typeface="Arial"/>
              </a:endParaRPr>
            </a:p>
          </p:txBody>
        </p:sp>
        <p:sp>
          <p:nvSpPr>
            <p:cNvPr id="122" name="CustomShape 24"/>
            <p:cNvSpPr/>
            <p:nvPr/>
          </p:nvSpPr>
          <p:spPr>
            <a:xfrm>
              <a:off x="3647520" y="3253680"/>
              <a:ext cx="368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" name="CustomShape 25"/>
            <p:cNvSpPr/>
            <p:nvPr/>
          </p:nvSpPr>
          <p:spPr>
            <a:xfrm>
              <a:off x="1045440" y="2709720"/>
              <a:ext cx="1393560" cy="327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29240" rIns="129240" tIns="64440" bIns="64440"/>
            <a:p>
              <a:pPr algn="r"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808080"/>
                  </a:solidFill>
                  <a:latin typeface="Arial"/>
                </a:rPr>
                <a:t>Teaching signal</a:t>
              </a:r>
              <a:endParaRPr b="0" lang="fr-FR" sz="1300" spc="-1" strike="noStrike">
                <a:latin typeface="Arial"/>
              </a:endParaRPr>
            </a:p>
          </p:txBody>
        </p:sp>
        <p:sp>
          <p:nvSpPr>
            <p:cNvPr id="124" name="CustomShape 26"/>
            <p:cNvSpPr/>
            <p:nvPr/>
          </p:nvSpPr>
          <p:spPr>
            <a:xfrm>
              <a:off x="2568240" y="3107520"/>
              <a:ext cx="1078560" cy="288360"/>
            </a:xfrm>
            <a:prstGeom prst="rect">
              <a:avLst/>
            </a:prstGeom>
            <a:solidFill>
              <a:srgbClr val="ffc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Update (</a:t>
              </a:r>
              <a:r>
                <a:rPr b="0" lang="fr-FR" sz="1300" spc="-1" strike="noStrike">
                  <a:solidFill>
                    <a:srgbClr val="000000"/>
                  </a:solidFill>
                  <a:latin typeface="Symbol"/>
                </a:rPr>
                <a:t>a</a:t>
              </a: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)</a:t>
              </a:r>
              <a:endParaRPr b="0" lang="fr-FR" sz="1300" spc="-1" strike="noStrike">
                <a:latin typeface="Arial"/>
              </a:endParaRPr>
            </a:p>
          </p:txBody>
        </p:sp>
        <p:sp>
          <p:nvSpPr>
            <p:cNvPr id="125" name="CustomShape 27"/>
            <p:cNvSpPr/>
            <p:nvPr/>
          </p:nvSpPr>
          <p:spPr>
            <a:xfrm>
              <a:off x="5189760" y="3107520"/>
              <a:ext cx="1272960" cy="288360"/>
            </a:xfrm>
            <a:prstGeom prst="rect">
              <a:avLst/>
            </a:prstGeom>
            <a:solidFill>
              <a:srgbClr val="7f1e81">
                <a:alpha val="50000"/>
              </a:srgbClr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Selection (</a:t>
              </a:r>
              <a:r>
                <a:rPr b="0" lang="fr-FR" sz="1300" spc="-1" strike="noStrike">
                  <a:solidFill>
                    <a:srgbClr val="000000"/>
                  </a:solidFill>
                  <a:latin typeface="Symbol"/>
                </a:rPr>
                <a:t>b</a:t>
              </a:r>
              <a:r>
                <a:rPr b="0" lang="fr-FR" sz="1300" spc="-1" strike="noStrike">
                  <a:solidFill>
                    <a:srgbClr val="000000"/>
                  </a:solidFill>
                  <a:latin typeface="Arial"/>
                </a:rPr>
                <a:t>)</a:t>
              </a:r>
              <a:endParaRPr b="0" lang="fr-FR" sz="1300" spc="-1" strike="noStrike">
                <a:latin typeface="Arial"/>
              </a:endParaRPr>
            </a:p>
          </p:txBody>
        </p:sp>
      </p:grpSp>
      <p:pic>
        <p:nvPicPr>
          <p:cNvPr id="126" name="Picture 3" descr=""/>
          <p:cNvPicPr/>
          <p:nvPr/>
        </p:nvPicPr>
        <p:blipFill>
          <a:blip r:embed="rId1"/>
          <a:stretch/>
        </p:blipFill>
        <p:spPr>
          <a:xfrm>
            <a:off x="1706400" y="5464080"/>
            <a:ext cx="1438200" cy="1243440"/>
          </a:xfrm>
          <a:prstGeom prst="rect">
            <a:avLst/>
          </a:prstGeom>
          <a:ln>
            <a:noFill/>
          </a:ln>
        </p:spPr>
      </p:pic>
      <p:pic>
        <p:nvPicPr>
          <p:cNvPr id="127" name="Picture 6" descr=""/>
          <p:cNvPicPr/>
          <p:nvPr/>
        </p:nvPicPr>
        <p:blipFill>
          <a:blip r:embed="rId2"/>
          <a:stretch/>
        </p:blipFill>
        <p:spPr>
          <a:xfrm>
            <a:off x="5775480" y="5464080"/>
            <a:ext cx="1410840" cy="1232640"/>
          </a:xfrm>
          <a:prstGeom prst="rect">
            <a:avLst/>
          </a:prstGeom>
          <a:ln>
            <a:noFill/>
          </a:ln>
        </p:spPr>
      </p:pic>
      <p:sp>
        <p:nvSpPr>
          <p:cNvPr id="128" name="Line 28"/>
          <p:cNvSpPr/>
          <p:nvPr/>
        </p:nvSpPr>
        <p:spPr>
          <a:xfrm>
            <a:off x="754200" y="776160"/>
            <a:ext cx="771336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9" name="Picture 67" descr=""/>
          <p:cNvPicPr/>
          <p:nvPr/>
        </p:nvPicPr>
        <p:blipFill>
          <a:blip r:embed="rId3"/>
          <a:stretch/>
        </p:blipFill>
        <p:spPr>
          <a:xfrm>
            <a:off x="661320" y="795600"/>
            <a:ext cx="7844760" cy="167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60840" y="111240"/>
            <a:ext cx="493884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Background: the consensual neural model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523440" y="6036120"/>
            <a:ext cx="8229960" cy="364680"/>
          </a:xfrm>
          <a:prstGeom prst="rect">
            <a:avLst/>
          </a:prstGeom>
          <a:solidFill>
            <a:srgbClr val="ff0000">
              <a:alpha val="40000"/>
            </a:srgb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901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 "/>
              </a:rPr>
              <a:t>Correlates shared by other value-based decision-making modalities 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133" name="Group 4"/>
          <p:cNvGrpSpPr/>
          <p:nvPr/>
        </p:nvGrpSpPr>
        <p:grpSpPr>
          <a:xfrm>
            <a:off x="118080" y="3080520"/>
            <a:ext cx="2559600" cy="2181240"/>
            <a:chOff x="118080" y="3080520"/>
            <a:chExt cx="2559600" cy="2181240"/>
          </a:xfrm>
        </p:grpSpPr>
        <p:pic>
          <p:nvPicPr>
            <p:cNvPr id="134" name="Picture 70" descr=""/>
            <p:cNvPicPr/>
            <p:nvPr/>
          </p:nvPicPr>
          <p:blipFill>
            <a:blip r:embed="rId1"/>
            <a:stretch/>
          </p:blipFill>
          <p:spPr>
            <a:xfrm>
              <a:off x="523440" y="3542400"/>
              <a:ext cx="1748880" cy="138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CustomShape 5"/>
            <p:cNvSpPr/>
            <p:nvPr/>
          </p:nvSpPr>
          <p:spPr>
            <a:xfrm>
              <a:off x="443520" y="3080520"/>
              <a:ext cx="1908720" cy="4554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200" spc="-1" strike="noStrike">
                  <a:solidFill>
                    <a:srgbClr val="000000"/>
                  </a:solidFill>
                  <a:latin typeface="Helvetica Neue"/>
                </a:rPr>
                <a:t>Value-independent outcome processing</a:t>
              </a:r>
              <a:endParaRPr b="0" lang="fr-FR" sz="1200" spc="-1" strike="noStrike">
                <a:latin typeface="Arial"/>
              </a:endParaRPr>
            </a:p>
          </p:txBody>
        </p:sp>
        <p:sp>
          <p:nvSpPr>
            <p:cNvPr id="136" name="CustomShape 6"/>
            <p:cNvSpPr/>
            <p:nvPr/>
          </p:nvSpPr>
          <p:spPr>
            <a:xfrm>
              <a:off x="118080" y="4928040"/>
              <a:ext cx="255960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000000"/>
                  </a:solidFill>
                  <a:latin typeface="Helvetica Neue"/>
                </a:rPr>
                <a:t>Visual, parietal cortices</a:t>
              </a:r>
              <a:endParaRPr b="0" lang="fr-FR" sz="1600" spc="-1" strike="noStrike">
                <a:latin typeface="Arial"/>
              </a:endParaRPr>
            </a:p>
          </p:txBody>
        </p:sp>
      </p:grpSp>
      <p:sp>
        <p:nvSpPr>
          <p:cNvPr id="137" name="Line 7"/>
          <p:cNvSpPr/>
          <p:nvPr/>
        </p:nvSpPr>
        <p:spPr>
          <a:xfrm>
            <a:off x="1397880" y="2640240"/>
            <a:ext cx="360" cy="4402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pSp>
        <p:nvGrpSpPr>
          <p:cNvPr id="138" name="Group 8"/>
          <p:cNvGrpSpPr/>
          <p:nvPr/>
        </p:nvGrpSpPr>
        <p:grpSpPr>
          <a:xfrm>
            <a:off x="2238480" y="3093120"/>
            <a:ext cx="2559600" cy="2139120"/>
            <a:chOff x="2238480" y="3093120"/>
            <a:chExt cx="2559600" cy="2139120"/>
          </a:xfrm>
        </p:grpSpPr>
        <p:pic>
          <p:nvPicPr>
            <p:cNvPr id="139" name="Picture 75" descr=""/>
            <p:cNvPicPr/>
            <p:nvPr/>
          </p:nvPicPr>
          <p:blipFill>
            <a:blip r:embed="rId2"/>
            <a:stretch/>
          </p:blipFill>
          <p:spPr>
            <a:xfrm>
              <a:off x="2738160" y="3555000"/>
              <a:ext cx="1560240" cy="1343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0" name="CustomShape 9"/>
            <p:cNvSpPr/>
            <p:nvPr/>
          </p:nvSpPr>
          <p:spPr>
            <a:xfrm>
              <a:off x="2674800" y="3093120"/>
              <a:ext cx="1684800" cy="4554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200" spc="-1" strike="noStrike">
                  <a:solidFill>
                    <a:srgbClr val="000000"/>
                  </a:solidFill>
                  <a:latin typeface="Helvetica Neue"/>
                </a:rPr>
                <a:t>Value-related outcome variables</a:t>
              </a:r>
              <a:endParaRPr b="0" lang="fr-FR" sz="1200" spc="-1" strike="noStrike">
                <a:latin typeface="Arial"/>
              </a:endParaRPr>
            </a:p>
          </p:txBody>
        </p:sp>
        <p:sp>
          <p:nvSpPr>
            <p:cNvPr id="141" name="CustomShape 10"/>
            <p:cNvSpPr/>
            <p:nvPr/>
          </p:nvSpPr>
          <p:spPr>
            <a:xfrm>
              <a:off x="2238480" y="4898520"/>
              <a:ext cx="255960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000000"/>
                  </a:solidFill>
                  <a:latin typeface="Helvetica Neue"/>
                </a:rPr>
                <a:t>Ventral striatum</a:t>
              </a:r>
              <a:endParaRPr b="0" lang="fr-FR" sz="1600" spc="-1" strike="noStrike">
                <a:latin typeface="Arial"/>
              </a:endParaRPr>
            </a:p>
          </p:txBody>
        </p:sp>
      </p:grpSp>
      <p:sp>
        <p:nvSpPr>
          <p:cNvPr id="142" name="Line 11"/>
          <p:cNvSpPr/>
          <p:nvPr/>
        </p:nvSpPr>
        <p:spPr>
          <a:xfrm>
            <a:off x="1730160" y="2640240"/>
            <a:ext cx="1787040" cy="4528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pSp>
        <p:nvGrpSpPr>
          <p:cNvPr id="143" name="Group 12"/>
          <p:cNvGrpSpPr/>
          <p:nvPr/>
        </p:nvGrpSpPr>
        <p:grpSpPr>
          <a:xfrm>
            <a:off x="4494600" y="3093120"/>
            <a:ext cx="2354040" cy="2844360"/>
            <a:chOff x="4494600" y="3093120"/>
            <a:chExt cx="2354040" cy="2844360"/>
          </a:xfrm>
        </p:grpSpPr>
        <p:sp>
          <p:nvSpPr>
            <p:cNvPr id="144" name="CustomShape 13"/>
            <p:cNvSpPr/>
            <p:nvPr/>
          </p:nvSpPr>
          <p:spPr>
            <a:xfrm>
              <a:off x="4494600" y="3093120"/>
              <a:ext cx="2354040" cy="45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200" spc="-1" strike="noStrike">
                  <a:solidFill>
                    <a:srgbClr val="000000"/>
                  </a:solidFill>
                  <a:latin typeface="Helvetica Neue"/>
                </a:rPr>
                <a:t>Value-related  choice variables</a:t>
              </a:r>
              <a:endParaRPr b="0" lang="fr-FR" sz="1200" spc="-1" strike="noStrike">
                <a:latin typeface="Arial"/>
              </a:endParaRPr>
            </a:p>
          </p:txBody>
        </p:sp>
        <p:pic>
          <p:nvPicPr>
            <p:cNvPr id="145" name="Picture 81" descr=""/>
            <p:cNvPicPr/>
            <p:nvPr/>
          </p:nvPicPr>
          <p:blipFill>
            <a:blip r:embed="rId3"/>
            <a:stretch/>
          </p:blipFill>
          <p:spPr>
            <a:xfrm>
              <a:off x="4494600" y="3555000"/>
              <a:ext cx="1728360" cy="1324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" name="Picture 82" descr=""/>
            <p:cNvPicPr/>
            <p:nvPr/>
          </p:nvPicPr>
          <p:blipFill>
            <a:blip r:embed="rId4"/>
            <a:stretch/>
          </p:blipFill>
          <p:spPr>
            <a:xfrm>
              <a:off x="5143680" y="4207680"/>
              <a:ext cx="1704960" cy="1343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" name="CustomShape 14"/>
            <p:cNvSpPr/>
            <p:nvPr/>
          </p:nvSpPr>
          <p:spPr>
            <a:xfrm>
              <a:off x="4494600" y="5603760"/>
              <a:ext cx="235404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000000"/>
                  </a:solidFill>
                  <a:latin typeface="Helvetica Neue"/>
                </a:rPr>
                <a:t>Prefrontal cortex</a:t>
              </a:r>
              <a:endParaRPr b="0" lang="fr-FR" sz="1600" spc="-1" strike="noStrike">
                <a:latin typeface="Arial"/>
              </a:endParaRPr>
            </a:p>
          </p:txBody>
        </p:sp>
      </p:grpSp>
      <p:sp>
        <p:nvSpPr>
          <p:cNvPr id="148" name="Line 15"/>
          <p:cNvSpPr/>
          <p:nvPr/>
        </p:nvSpPr>
        <p:spPr>
          <a:xfrm>
            <a:off x="5671440" y="2640240"/>
            <a:ext cx="360" cy="4528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pSp>
        <p:nvGrpSpPr>
          <p:cNvPr id="149" name="Group 16"/>
          <p:cNvGrpSpPr/>
          <p:nvPr/>
        </p:nvGrpSpPr>
        <p:grpSpPr>
          <a:xfrm>
            <a:off x="6739560" y="3080520"/>
            <a:ext cx="2559600" cy="2163960"/>
            <a:chOff x="6739560" y="3080520"/>
            <a:chExt cx="2559600" cy="2163960"/>
          </a:xfrm>
        </p:grpSpPr>
        <p:pic>
          <p:nvPicPr>
            <p:cNvPr id="150" name="Picture 86" descr=""/>
            <p:cNvPicPr/>
            <p:nvPr/>
          </p:nvPicPr>
          <p:blipFill>
            <a:blip r:embed="rId5"/>
            <a:stretch/>
          </p:blipFill>
          <p:spPr>
            <a:xfrm>
              <a:off x="7203960" y="3525120"/>
              <a:ext cx="1549440" cy="1380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1" name="CustomShape 17"/>
            <p:cNvSpPr/>
            <p:nvPr/>
          </p:nvSpPr>
          <p:spPr>
            <a:xfrm>
              <a:off x="6998760" y="3080520"/>
              <a:ext cx="1908720" cy="4554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200" spc="-1" strike="noStrike">
                  <a:solidFill>
                    <a:srgbClr val="000000"/>
                  </a:solidFill>
                  <a:latin typeface="Helvetica Neue"/>
                </a:rPr>
                <a:t>Value-independent choice processing</a:t>
              </a:r>
              <a:endParaRPr b="0" lang="fr-FR" sz="1200" spc="-1" strike="noStrike">
                <a:latin typeface="Arial"/>
              </a:endParaRPr>
            </a:p>
          </p:txBody>
        </p:sp>
        <p:sp>
          <p:nvSpPr>
            <p:cNvPr id="152" name="CustomShape 18"/>
            <p:cNvSpPr/>
            <p:nvPr/>
          </p:nvSpPr>
          <p:spPr>
            <a:xfrm>
              <a:off x="6739560" y="4910760"/>
              <a:ext cx="2559600" cy="33372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000000"/>
                  </a:solidFill>
                  <a:latin typeface="Helvetica Neue"/>
                </a:rPr>
                <a:t>Primary motor cortex</a:t>
              </a:r>
              <a:endParaRPr b="0" lang="fr-FR" sz="1600" spc="-1" strike="noStrike">
                <a:latin typeface="Arial"/>
              </a:endParaRPr>
            </a:p>
          </p:txBody>
        </p:sp>
      </p:grpSp>
      <p:sp>
        <p:nvSpPr>
          <p:cNvPr id="153" name="Line 19"/>
          <p:cNvSpPr/>
          <p:nvPr/>
        </p:nvSpPr>
        <p:spPr>
          <a:xfrm>
            <a:off x="7953120" y="2640240"/>
            <a:ext cx="360" cy="44028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" name="Line 20"/>
          <p:cNvSpPr/>
          <p:nvPr/>
        </p:nvSpPr>
        <p:spPr>
          <a:xfrm>
            <a:off x="754200" y="776160"/>
            <a:ext cx="7713360" cy="360"/>
          </a:xfrm>
          <a:prstGeom prst="line">
            <a:avLst/>
          </a:prstGeom>
          <a:ln w="12600">
            <a:solidFill>
              <a:srgbClr val="000000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55" name="Picture 91" descr=""/>
          <p:cNvPicPr/>
          <p:nvPr/>
        </p:nvPicPr>
        <p:blipFill>
          <a:blip r:embed="rId6"/>
          <a:stretch/>
        </p:blipFill>
        <p:spPr>
          <a:xfrm>
            <a:off x="661320" y="795600"/>
            <a:ext cx="7844760" cy="1676520"/>
          </a:xfrm>
          <a:prstGeom prst="rect">
            <a:avLst/>
          </a:prstGeom>
          <a:ln>
            <a:noFill/>
          </a:ln>
        </p:spPr>
      </p:pic>
      <p:sp>
        <p:nvSpPr>
          <p:cNvPr id="156" name="CustomShape 21"/>
          <p:cNvSpPr/>
          <p:nvPr/>
        </p:nvSpPr>
        <p:spPr>
          <a:xfrm>
            <a:off x="5660640" y="6488640"/>
            <a:ext cx="3491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Palminteri et al., Nature C, 2015 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0"/>
            <a:ext cx="9143640" cy="622080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ff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-37800" y="111240"/>
            <a:ext cx="6633720" cy="39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Background: what have I been up to these recent years?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916920" y="989280"/>
            <a:ext cx="7396560" cy="1179720"/>
          </a:xfrm>
          <a:prstGeom prst="rect">
            <a:avLst/>
          </a:prstGeom>
          <a:solidFill>
            <a:schemeClr val="accent4">
              <a:alpha val="25000"/>
            </a:schemeClr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b="1" lang="fr-FR" sz="2800" spc="-1" strike="noStrike">
                <a:solidFill>
                  <a:srgbClr val="000000"/>
                </a:solidFill>
                <a:latin typeface="Arial"/>
              </a:rPr>
              <a:t>Update: delta rule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Q(s,a</a:t>
            </a:r>
            <a:r>
              <a:rPr b="0" lang="fr-FR" sz="28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2800" spc="-1" strike="noStrike" baseline="-25000">
                <a:solidFill>
                  <a:srgbClr val="000000"/>
                </a:solidFill>
                <a:latin typeface="Arial"/>
              </a:rPr>
              <a:t>t+1</a:t>
            </a:r>
            <a:r>
              <a:rPr b="0" lang="fr-FR" sz="2800" spc="-1" strike="noStrike">
                <a:solidFill>
                  <a:srgbClr val="000000"/>
                </a:solidFill>
                <a:latin typeface="Wingdings"/>
              </a:rPr>
              <a:t>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Q(s</a:t>
            </a:r>
            <a:r>
              <a:rPr b="0" lang="fr-FR" sz="28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28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28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+</a:t>
            </a:r>
            <a:r>
              <a:rPr b="1" lang="fr-FR" sz="2800" spc="-1" strike="noStrike">
                <a:solidFill>
                  <a:srgbClr val="000000"/>
                </a:solidFill>
                <a:latin typeface="Arial"/>
              </a:rPr>
              <a:t>α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*(r</a:t>
            </a:r>
            <a:r>
              <a:rPr b="0" lang="fr-FR" sz="28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-Q(s</a:t>
            </a:r>
            <a:r>
              <a:rPr b="0" lang="fr-FR" sz="2800" spc="-1" strike="noStrike" baseline="-25000">
                <a:solidFill>
                  <a:srgbClr val="000000"/>
                </a:solidFill>
                <a:latin typeface="Arial"/>
              </a:rPr>
              <a:t>j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,a</a:t>
            </a:r>
            <a:r>
              <a:rPr b="0" lang="fr-FR" sz="28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fr-FR" sz="2800" spc="-1" strike="noStrike" baseline="-25000">
                <a:solidFill>
                  <a:srgbClr val="000000"/>
                </a:solidFill>
                <a:latin typeface="Arial"/>
              </a:rPr>
              <a:t>t</a:t>
            </a: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 flipH="1">
            <a:off x="2346480" y="2272680"/>
            <a:ext cx="3204360" cy="58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5551920" y="2272680"/>
            <a:ext cx="1364400" cy="58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230760" y="2856600"/>
            <a:ext cx="4232520" cy="28735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129240" rIns="129240" tIns="64440" bIns="6444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Do we </a:t>
            </a: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learn at the same rate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from different kind of outcomes? Not really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Lefebvre et al., Nature HB, 2017 (positivity bias)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Palminteri et al., Plos CB, 2017 (confirmation bias)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4906440" y="2856600"/>
            <a:ext cx="4020840" cy="29037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129240" rIns="129240" tIns="64440" bIns="6444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Do we represent outcomes in an </a:t>
            </a: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absolute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 or </a:t>
            </a: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relative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 scale? 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In between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Palminteri et al., Nature C, 2015 (reference point)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Bavard et al., Nature C, 2018 (range)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64" name="CustomShape 8"/>
          <p:cNvSpPr/>
          <p:nvPr/>
        </p:nvSpPr>
        <p:spPr>
          <a:xfrm>
            <a:off x="5093640" y="1594440"/>
            <a:ext cx="916920" cy="677880"/>
          </a:xfrm>
          <a:prstGeom prst="rect">
            <a:avLst/>
          </a:prstGeom>
          <a:solidFill>
            <a:srgbClr val="ff0000">
              <a:alpha val="30000"/>
            </a:srgbClr>
          </a:solidFill>
          <a:ln w="284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" name="Picture 12" descr=""/>
          <p:cNvPicPr/>
          <p:nvPr/>
        </p:nvPicPr>
        <p:blipFill>
          <a:blip r:embed="rId1"/>
          <a:stretch/>
        </p:blipFill>
        <p:spPr>
          <a:xfrm>
            <a:off x="5098680" y="5862960"/>
            <a:ext cx="3676680" cy="92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3965</TotalTime>
  <Application>LibreOffice/6.0.7.3$Linux_X86_64 LibreOffice_project/00m0$Build-3</Application>
  <Words>2478</Words>
  <Paragraphs>571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2018-10-07T18:54:35Z</dcterms:created>
  <dc:creator>Stefano</dc:creator>
  <dc:description/>
  <dc:language>fr-FR</dc:language>
  <cp:lastModifiedBy>Stefano</cp:lastModifiedBy>
  <dcterms:modified xsi:type="dcterms:W3CDTF">2020-01-16T17:55:43Z</dcterms:modified>
  <cp:revision>99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47</vt:i4>
  </property>
</Properties>
</file>